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830" r:id="rId2"/>
    <p:sldMasterId id="2147483835" r:id="rId3"/>
  </p:sldMasterIdLst>
  <p:notesMasterIdLst>
    <p:notesMasterId r:id="rId28"/>
  </p:notesMasterIdLst>
  <p:handoutMasterIdLst>
    <p:handoutMasterId r:id="rId29"/>
  </p:handoutMasterIdLst>
  <p:sldIdLst>
    <p:sldId id="256" r:id="rId4"/>
    <p:sldId id="389" r:id="rId5"/>
    <p:sldId id="520" r:id="rId6"/>
    <p:sldId id="522" r:id="rId7"/>
    <p:sldId id="523" r:id="rId8"/>
    <p:sldId id="524" r:id="rId9"/>
    <p:sldId id="525" r:id="rId10"/>
    <p:sldId id="526" r:id="rId11"/>
    <p:sldId id="527" r:id="rId12"/>
    <p:sldId id="528" r:id="rId13"/>
    <p:sldId id="529" r:id="rId14"/>
    <p:sldId id="530" r:id="rId15"/>
    <p:sldId id="531" r:id="rId16"/>
    <p:sldId id="532" r:id="rId17"/>
    <p:sldId id="314" r:id="rId18"/>
    <p:sldId id="513" r:id="rId19"/>
    <p:sldId id="514" r:id="rId20"/>
    <p:sldId id="515" r:id="rId21"/>
    <p:sldId id="516" r:id="rId22"/>
    <p:sldId id="517" r:id="rId23"/>
    <p:sldId id="518" r:id="rId24"/>
    <p:sldId id="519" r:id="rId25"/>
    <p:sldId id="512" r:id="rId26"/>
    <p:sldId id="521" r:id="rId27"/>
  </p:sldIdLst>
  <p:sldSz cx="9144000" cy="5143500" type="screen16x9"/>
  <p:notesSz cx="6858000" cy="9144000"/>
  <p:defaultText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8B00E0C-3F39-4E80-B596-9DF84F7042A7}">
          <p14:sldIdLst>
            <p14:sldId id="256"/>
            <p14:sldId id="389"/>
            <p14:sldId id="520"/>
            <p14:sldId id="522"/>
            <p14:sldId id="523"/>
            <p14:sldId id="524"/>
            <p14:sldId id="525"/>
            <p14:sldId id="526"/>
            <p14:sldId id="527"/>
            <p14:sldId id="528"/>
            <p14:sldId id="529"/>
            <p14:sldId id="530"/>
            <p14:sldId id="531"/>
            <p14:sldId id="532"/>
            <p14:sldId id="314"/>
            <p14:sldId id="513"/>
            <p14:sldId id="514"/>
            <p14:sldId id="515"/>
            <p14:sldId id="516"/>
            <p14:sldId id="517"/>
            <p14:sldId id="518"/>
            <p14:sldId id="519"/>
            <p14:sldId id="512"/>
            <p14:sldId id="521"/>
          </p14:sldIdLst>
        </p14:section>
        <p14:section name="Section sans titre" id="{9FE7BB91-A7A0-47FD-A783-FBCC62EA5A22}">
          <p14:sldIdLst/>
        </p14:section>
        <p14:section name="Section sans titre" id="{73BB2E69-F721-457A-B3C7-04155DC116AA}">
          <p14:sldIdLst/>
        </p14:section>
      </p14:sectionLst>
    </p:ext>
    <p:ext uri="{EFAFB233-063F-42B5-8137-9DF3F51BA10A}">
      <p15:sldGuideLst xmlns:p15="http://schemas.microsoft.com/office/powerpoint/2012/main">
        <p15:guide id="1" orient="horz" pos="1620" userDrawn="1">
          <p15:clr>
            <a:srgbClr val="A4A3A4"/>
          </p15:clr>
        </p15:guide>
        <p15:guide id="7"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TTRON Aurelie" initials="LA" lastIdx="1" clrIdx="0">
    <p:extLst>
      <p:ext uri="{19B8F6BF-5375-455C-9EA6-DF929625EA0E}">
        <p15:presenceInfo xmlns:p15="http://schemas.microsoft.com/office/powerpoint/2012/main" userId="S-1-5-21-1519078569-1666603319-231145771-258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89E"/>
    <a:srgbClr val="FFFF00"/>
    <a:srgbClr val="020258"/>
    <a:srgbClr val="CE345B"/>
    <a:srgbClr val="0C284B"/>
    <a:srgbClr val="C91D49"/>
    <a:srgbClr val="5788C2"/>
    <a:srgbClr val="8A9CC9"/>
    <a:srgbClr val="25276E"/>
    <a:srgbClr val="62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77674" autoAdjust="0"/>
  </p:normalViewPr>
  <p:slideViewPr>
    <p:cSldViewPr snapToGrid="0" showGuides="1">
      <p:cViewPr varScale="1">
        <p:scale>
          <a:sx n="48" d="100"/>
          <a:sy n="48" d="100"/>
        </p:scale>
        <p:origin x="1024" y="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7" d="100"/>
          <a:sy n="97"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63A105-FABD-44C8-BDB4-518030B86D26}" type="datetimeFigureOut">
              <a:rPr lang="fr-FR" smtClean="0"/>
              <a:t>05/12/2024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39852C-6A6C-4E18-8829-630C78A9C5F4}" type="slidenum">
              <a:rPr lang="fr-FR" smtClean="0"/>
              <a:t>‹N°›</a:t>
            </a:fld>
            <a:endParaRPr lang="fr-FR"/>
          </a:p>
        </p:txBody>
      </p:sp>
    </p:spTree>
    <p:extLst>
      <p:ext uri="{BB962C8B-B14F-4D97-AF65-F5344CB8AC3E}">
        <p14:creationId xmlns:p14="http://schemas.microsoft.com/office/powerpoint/2010/main" val="2792832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05/12/2024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Arial" pitchFamily="34" charset="0"/>
        <a:ea typeface="+mn-ea"/>
        <a:cs typeface="+mn-cs"/>
      </a:defRPr>
    </a:lvl1pPr>
    <a:lvl2pPr marL="457189" algn="l" defTabSz="914378" rtl="0" eaLnBrk="1" latinLnBrk="0" hangingPunct="1">
      <a:defRPr sz="1200" kern="1200">
        <a:solidFill>
          <a:schemeClr val="tx1"/>
        </a:solidFill>
        <a:latin typeface="Arial" pitchFamily="34" charset="0"/>
        <a:ea typeface="+mn-ea"/>
        <a:cs typeface="+mn-cs"/>
      </a:defRPr>
    </a:lvl2pPr>
    <a:lvl3pPr marL="914378" algn="l" defTabSz="914378" rtl="0" eaLnBrk="1" latinLnBrk="0" hangingPunct="1">
      <a:defRPr sz="1200" kern="1200">
        <a:solidFill>
          <a:schemeClr val="tx1"/>
        </a:solidFill>
        <a:latin typeface="Arial" pitchFamily="34" charset="0"/>
        <a:ea typeface="+mn-ea"/>
        <a:cs typeface="+mn-cs"/>
      </a:defRPr>
    </a:lvl3pPr>
    <a:lvl4pPr marL="1371566" algn="l" defTabSz="914378" rtl="0" eaLnBrk="1" latinLnBrk="0" hangingPunct="1">
      <a:defRPr sz="1200" kern="1200">
        <a:solidFill>
          <a:schemeClr val="tx1"/>
        </a:solidFill>
        <a:latin typeface="Arial" pitchFamily="34" charset="0"/>
        <a:ea typeface="+mn-ea"/>
        <a:cs typeface="+mn-cs"/>
      </a:defRPr>
    </a:lvl4pPr>
    <a:lvl5pPr marL="1828754" algn="l" defTabSz="914378" rtl="0" eaLnBrk="1" latinLnBrk="0" hangingPunct="1">
      <a:defRPr sz="1200" kern="1200">
        <a:solidFill>
          <a:schemeClr val="tx1"/>
        </a:solidFill>
        <a:latin typeface="Arial" pitchFamily="34" charset="0"/>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167017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arianne"/>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arianne"/>
                <a:ea typeface="+mn-ea"/>
                <a:cs typeface="+mn-cs"/>
              </a:rPr>
              <a:t>DONUTS : </a:t>
            </a:r>
          </a:p>
          <a:p>
            <a:pPr marL="0" marR="0" lvl="0" indent="0" algn="l" defTabSz="914378"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Arial" pitchFamily="34" charset="0"/>
                <a:ea typeface="+mn-ea"/>
                <a:cs typeface="+mn-cs"/>
              </a:rPr>
              <a:t>Conception et modélisation de réseaux du futur multi-échelles et multi-technologies : du cellulaire 5/6G aux réseaux non terrestres</a:t>
            </a:r>
          </a:p>
          <a:p>
            <a:pPr marL="0" marR="0" lvl="0" indent="0" algn="l" defTabSz="914378"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Arial" pitchFamily="34" charset="0"/>
                <a:ea typeface="+mn-ea"/>
                <a:cs typeface="+mn-cs"/>
              </a:rPr>
              <a:t>Intégrer dans un système cohésif et dynamique, de manière transparente, les réseaux spatiaux, aériens et terrestres pour fournir une connectivité globale, ininterrompue et adaptée aux besoins de différentes applications.</a:t>
            </a:r>
          </a:p>
          <a:p>
            <a:pPr marL="0" marR="0" lvl="0" indent="0" algn="l" defTabSz="914378"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Arial" pitchFamily="34" charset="0"/>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Arial" pitchFamily="34" charset="0"/>
                <a:ea typeface="+mn-ea"/>
                <a:cs typeface="+mn-cs"/>
              </a:rPr>
              <a:t>La conception et la construction d'un continuum espace-air-sol est au cœur du projet DONUTS afin d’assurer une connectivité continue et des transferts transparents entre les différents segments du réseau. Cela implique d’optimiser le placement des fonctions réseau et de gérer efficacement les ressources à travers ces technologies hétérogènes et à travers différentes échelles. La garantie d’une latence déterministe est également cruciale dans le projet pour permettre le déploiement d’applications temps réel dans ces réseaux mobiles. Par ailleurs, la mobilité de l’infrastructure ajoute une autre dimension aux conditions dynamiques du réseau plus traditionnelles telles que la demande variable de trafic et la qualité des liens. Dans ce contexte, il est nécessaire de définir des algorithmes de prévision et des stratégies pour s'adapter continuellement à ces conditions changeantes. L'impact de ces processus de prise de décision sera évalué grâce à un jumeau numérique du réseau multi-échelles et multi-technologies. Les mesures collectées sur des systèmes réels aideront à calibrer et à valider la précision du jumeau numérique, tandis que la complexité de calculs sera maîtrisée grâce à des modèles analytiques adéquats intégrés au jumeau</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arianne"/>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arianne"/>
                <a:ea typeface="+mn-ea"/>
                <a:cs typeface="+mn-cs"/>
              </a:rPr>
              <a:t>-------------------------------- </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arianne"/>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Marianne"/>
                <a:ea typeface="+mn-ea"/>
                <a:cs typeface="+mn-cs"/>
              </a:rPr>
              <a:t>Projet</a:t>
            </a:r>
            <a:r>
              <a:rPr kumimoji="0" lang="en-GB" sz="1200" b="0" i="0" u="none" strike="noStrike" kern="1200" cap="none" spc="0" normalizeH="0" baseline="0" noProof="0" dirty="0">
                <a:ln>
                  <a:noFill/>
                </a:ln>
                <a:solidFill>
                  <a:prstClr val="black"/>
                </a:solidFill>
                <a:effectLst/>
                <a:uLnTx/>
                <a:uFillTx/>
                <a:latin typeface="Marianne"/>
                <a:ea typeface="+mn-ea"/>
                <a:cs typeface="+mn-cs"/>
              </a:rPr>
              <a:t> platform: Experiments and Demonstrators : </a:t>
            </a:r>
            <a:r>
              <a:rPr kumimoji="0" lang="en-GB" sz="1200" b="0" i="0" u="none" strike="noStrike" kern="1200" cap="none" spc="0" normalizeH="0" baseline="0" noProof="0" dirty="0">
                <a:ln>
                  <a:noFill/>
                </a:ln>
                <a:solidFill>
                  <a:prstClr val="white"/>
                </a:solidFill>
                <a:effectLst/>
                <a:uLnTx/>
                <a:uFillTx/>
                <a:latin typeface="Marianne"/>
                <a:ea typeface="+mn-ea"/>
                <a:cs typeface="+mn-cs"/>
              </a:rPr>
              <a:t>Integrative and open platform, accessible remotely, Coordinates and articulates the networks of high-layer platforms, IOT and high-frequency instrumentation of partners.</a:t>
            </a:r>
            <a:endParaRPr kumimoji="0" lang="en-GB" sz="1100" b="0" i="0" u="none" strike="noStrike" kern="1200" cap="none" spc="0" normalizeH="0" baseline="0" noProof="0" dirty="0">
              <a:ln>
                <a:noFill/>
              </a:ln>
              <a:solidFill>
                <a:prstClr val="white"/>
              </a:solidFill>
              <a:effectLst/>
              <a:uLnTx/>
              <a:uFillTx/>
              <a:latin typeface="Marianne"/>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arianne"/>
                <a:ea typeface="+mn-ea"/>
                <a:cs typeface="+mn-cs"/>
              </a:rPr>
              <a:t>Budget </a:t>
            </a:r>
            <a:r>
              <a:rPr kumimoji="0" lang="en-US" sz="1100" b="0" i="0" u="none" strike="noStrike" kern="1200" cap="none" spc="0" normalizeH="0" baseline="0" noProof="0" dirty="0" err="1">
                <a:ln>
                  <a:noFill/>
                </a:ln>
                <a:solidFill>
                  <a:prstClr val="white"/>
                </a:solidFill>
                <a:effectLst/>
                <a:uLnTx/>
                <a:uFillTx/>
                <a:latin typeface="Marianne"/>
                <a:ea typeface="+mn-ea"/>
                <a:cs typeface="+mn-cs"/>
              </a:rPr>
              <a:t>restant</a:t>
            </a:r>
            <a:r>
              <a:rPr kumimoji="0" lang="en-US" sz="1100" b="0" i="0" u="none" strike="noStrike" kern="1200" cap="none" spc="0" normalizeH="0" baseline="0" noProof="0" dirty="0">
                <a:ln>
                  <a:noFill/>
                </a:ln>
                <a:solidFill>
                  <a:prstClr val="white"/>
                </a:solidFill>
                <a:effectLst/>
                <a:uLnTx/>
                <a:uFillTx/>
                <a:latin typeface="Marianne"/>
                <a:ea typeface="+mn-ea"/>
                <a:cs typeface="+mn-cs"/>
              </a:rPr>
              <a:t> : 6 M€ to support research on emerging themes, the acquisition of </a:t>
            </a:r>
            <a:r>
              <a:rPr kumimoji="0" lang="en-US" sz="1100" b="0" i="0" u="none" strike="noStrike" kern="1200" cap="none" spc="0" normalizeH="0" baseline="0" noProof="0" dirty="0" err="1">
                <a:ln>
                  <a:noFill/>
                </a:ln>
                <a:solidFill>
                  <a:prstClr val="white"/>
                </a:solidFill>
                <a:effectLst/>
                <a:uLnTx/>
                <a:uFillTx/>
                <a:latin typeface="Marianne"/>
                <a:ea typeface="+mn-ea"/>
                <a:cs typeface="+mn-cs"/>
              </a:rPr>
              <a:t>equipments</a:t>
            </a:r>
            <a:r>
              <a:rPr kumimoji="0" lang="en-US" sz="1100" b="0" i="0" u="none" strike="noStrike" kern="1200" cap="none" spc="0" normalizeH="0" baseline="0" noProof="0" dirty="0">
                <a:ln>
                  <a:noFill/>
                </a:ln>
                <a:solidFill>
                  <a:prstClr val="white"/>
                </a:solidFill>
                <a:effectLst/>
                <a:uLnTx/>
                <a:uFillTx/>
                <a:latin typeface="Marianne"/>
                <a:ea typeface="+mn-ea"/>
                <a:cs typeface="+mn-cs"/>
              </a:rPr>
              <a:t>, the transfer of research results – allocation to be defined</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Marianne"/>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9642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1172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6924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6659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357090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128458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19</a:t>
            </a:fld>
            <a:endParaRPr lang="fr-FR" dirty="0"/>
          </a:p>
        </p:txBody>
      </p:sp>
    </p:spTree>
    <p:extLst>
      <p:ext uri="{BB962C8B-B14F-4D97-AF65-F5344CB8AC3E}">
        <p14:creationId xmlns:p14="http://schemas.microsoft.com/office/powerpoint/2010/main" val="42622204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1.jp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jpg"/><Relationship Id="rId4" Type="http://schemas.openxmlformats.org/officeDocument/2006/relationships/image" Target="../media/image11.svg"/><Relationship Id="rId9"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de gard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E591817-8203-832D-A7E5-2EB63E42E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9888" y="1118371"/>
            <a:ext cx="8774112" cy="3373646"/>
          </a:xfrm>
          <a:prstGeom prst="rect">
            <a:avLst/>
          </a:prstGeom>
        </p:spPr>
      </p:pic>
      <p:sp>
        <p:nvSpPr>
          <p:cNvPr id="2" name="Espace réservé de la date 1">
            <a:extLst>
              <a:ext uri="{FF2B5EF4-FFF2-40B4-BE49-F238E27FC236}">
                <a16:creationId xmlns:a16="http://schemas.microsoft.com/office/drawing/2014/main" id="{8D3F41D9-DFBE-7528-A09F-B6B5DA040619}"/>
              </a:ext>
            </a:extLst>
          </p:cNvPr>
          <p:cNvSpPr>
            <a:spLocks noGrp="1"/>
          </p:cNvSpPr>
          <p:nvPr>
            <p:ph type="dt" sz="half" idx="10"/>
          </p:nvPr>
        </p:nvSpPr>
        <p:spPr bwMode="gray">
          <a:xfrm>
            <a:off x="0" y="4992529"/>
            <a:ext cx="180000" cy="180000"/>
          </a:xfrm>
          <a:ln>
            <a:solidFill>
              <a:schemeClr val="tx1">
                <a:alpha val="0"/>
              </a:schemeClr>
            </a:solidFill>
          </a:ln>
        </p:spPr>
        <p:txBody>
          <a:bodyPr/>
          <a:lstStyle>
            <a:lvl1pPr>
              <a:defRPr sz="100">
                <a:solidFill>
                  <a:schemeClr val="tx1">
                    <a:alpha val="0"/>
                  </a:schemeClr>
                </a:solidFill>
              </a:defRPr>
            </a:lvl1pPr>
          </a:lstStyle>
          <a:p>
            <a:fld id="{E86DA40E-957B-824A-8EF1-CA26ACD8029B}" type="datetime1">
              <a:rPr lang="fr-FR" smtClean="0"/>
              <a:t>05/12/2024</a:t>
            </a:fld>
            <a:endParaRPr lang="fr-FR" dirty="0"/>
          </a:p>
        </p:txBody>
      </p:sp>
      <p:sp>
        <p:nvSpPr>
          <p:cNvPr id="9" name="Espace réservé du numéro de diapositive 8">
            <a:extLst>
              <a:ext uri="{FF2B5EF4-FFF2-40B4-BE49-F238E27FC236}">
                <a16:creationId xmlns:a16="http://schemas.microsoft.com/office/drawing/2014/main" id="{477612D0-3A08-6094-C3D7-8130556B58F0}"/>
              </a:ext>
            </a:extLst>
          </p:cNvPr>
          <p:cNvSpPr>
            <a:spLocks noGrp="1"/>
          </p:cNvSpPr>
          <p:nvPr>
            <p:ph type="sldNum" sz="quarter" idx="12"/>
          </p:nvPr>
        </p:nvSpPr>
        <p:spPr bwMode="gray">
          <a:xfrm>
            <a:off x="0" y="4992529"/>
            <a:ext cx="180000" cy="180000"/>
          </a:xfrm>
          <a:ln>
            <a:solidFill>
              <a:schemeClr val="tx1">
                <a:alpha val="0"/>
              </a:schemeClr>
            </a:solidFill>
          </a:ln>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888" y="197371"/>
            <a:ext cx="590812" cy="587000"/>
          </a:xfrm>
          <a:prstGeom prst="rect">
            <a:avLst/>
          </a:prstGeom>
        </p:spPr>
      </p:pic>
      <p:pic>
        <p:nvPicPr>
          <p:cNvPr id="11"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92813" y="109180"/>
            <a:ext cx="2156471" cy="915452"/>
          </a:xfrm>
          <a:prstGeom prst="rect">
            <a:avLst/>
          </a:prstGeom>
        </p:spPr>
      </p:pic>
      <p:pic>
        <p:nvPicPr>
          <p:cNvPr id="15" name="Imag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58005" y="3848010"/>
            <a:ext cx="1091279" cy="335309"/>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54935" y="197371"/>
            <a:ext cx="591254" cy="587000"/>
          </a:xfrm>
          <a:prstGeom prst="rect">
            <a:avLst/>
          </a:prstGeom>
        </p:spPr>
      </p:pic>
      <p:pic>
        <p:nvPicPr>
          <p:cNvPr id="17" name="Image 16"/>
          <p:cNvPicPr>
            <a:picLocks noChangeAspect="1"/>
          </p:cNvPicPr>
          <p:nvPr userDrawn="1"/>
        </p:nvPicPr>
        <p:blipFill rotWithShape="1">
          <a:blip r:embed="rId7">
            <a:extLst>
              <a:ext uri="{28A0092B-C50C-407E-A947-70E740481C1C}">
                <a14:useLocalDpi xmlns:a14="http://schemas.microsoft.com/office/drawing/2010/main" val="0"/>
              </a:ext>
            </a:extLst>
          </a:blip>
          <a:srcRect t="16888" b="16118"/>
          <a:stretch/>
        </p:blipFill>
        <p:spPr>
          <a:xfrm>
            <a:off x="2006871" y="232504"/>
            <a:ext cx="1152022" cy="516733"/>
          </a:xfrm>
          <a:prstGeom prst="rect">
            <a:avLst/>
          </a:prstGeom>
        </p:spPr>
      </p:pic>
      <p:sp>
        <p:nvSpPr>
          <p:cNvPr id="4" name="ZoneTexte 3"/>
          <p:cNvSpPr txBox="1"/>
          <p:nvPr userDrawn="1"/>
        </p:nvSpPr>
        <p:spPr>
          <a:xfrm>
            <a:off x="386208" y="1173978"/>
            <a:ext cx="7404915" cy="332398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4000" b="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t>PEPR stratégie d’accélération sur les réseaux du futur</a:t>
            </a:r>
            <a:br>
              <a:rPr lang="fr-FR" sz="4000" b="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br>
            <a:r>
              <a:rPr lang="fr-FR" sz="4000" b="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t/>
            </a:r>
            <a:br>
              <a:rPr lang="fr-FR" sz="4000" b="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br>
            <a:r>
              <a:rPr lang="fr-FR" sz="4000" b="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t>Présentation de l’appel à projets </a:t>
            </a:r>
            <a:r>
              <a:rPr lang="fr-FR" sz="2800" b="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t> </a:t>
            </a:r>
          </a:p>
          <a:p>
            <a:pPr marL="0" marR="0" lvl="0" indent="0" algn="l" defTabSz="914378" rtl="0" eaLnBrk="1" fontAlgn="auto" latinLnBrk="0" hangingPunct="1">
              <a:lnSpc>
                <a:spcPct val="100000"/>
              </a:lnSpc>
              <a:spcBef>
                <a:spcPts val="0"/>
              </a:spcBef>
              <a:spcAft>
                <a:spcPts val="0"/>
              </a:spcAft>
              <a:buClrTx/>
              <a:buSzTx/>
              <a:buFontTx/>
              <a:buNone/>
              <a:tabLst/>
              <a:defRPr/>
            </a:pPr>
            <a:r>
              <a:rPr lang="fr-FR" sz="1600" b="0" baseline="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t>« Architectures, techniques et technologies émergentes »</a:t>
            </a:r>
          </a:p>
          <a:p>
            <a:pPr marL="0" marR="0" lvl="0" indent="0" algn="l" defTabSz="914378" rtl="0" eaLnBrk="1" fontAlgn="auto" latinLnBrk="0" hangingPunct="1">
              <a:lnSpc>
                <a:spcPct val="100000"/>
              </a:lnSpc>
              <a:spcBef>
                <a:spcPts val="0"/>
              </a:spcBef>
              <a:spcAft>
                <a:spcPts val="0"/>
              </a:spcAft>
              <a:buClrTx/>
              <a:buSzTx/>
              <a:buFontTx/>
              <a:buNone/>
              <a:tabLst/>
              <a:defRPr/>
            </a:pPr>
            <a:r>
              <a:rPr lang="fr-FR" sz="1600" b="0" baseline="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t>4 décembre 2024</a:t>
            </a:r>
          </a:p>
          <a:p>
            <a:endParaRPr lang="fr-FR" dirty="0"/>
          </a:p>
        </p:txBody>
      </p:sp>
      <p:pic>
        <p:nvPicPr>
          <p:cNvPr id="12" name="Picture 2" descr="Institut Mines Telecom : Nouveaux noms, logos et architectur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61394" y="4754950"/>
            <a:ext cx="510677" cy="3609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ichier:CEA logo nouveau.svg — Wikipédia"/>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71999" y="4710201"/>
            <a:ext cx="473188" cy="3860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ichier:Centre national de la recherche scientifique.svg — Wikipédia"/>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212472" y="4671329"/>
            <a:ext cx="479414" cy="47941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userDrawn="1"/>
        </p:nvSpPr>
        <p:spPr>
          <a:xfrm>
            <a:off x="614962" y="4477951"/>
            <a:ext cx="1341217" cy="276999"/>
          </a:xfrm>
          <a:prstGeom prst="rect">
            <a:avLst/>
          </a:prstGeom>
          <a:noFill/>
        </p:spPr>
        <p:txBody>
          <a:bodyPr wrap="square" rtlCol="0">
            <a:spAutoFit/>
          </a:bodyPr>
          <a:lstStyle/>
          <a:p>
            <a:r>
              <a:rPr lang="fr-FR" sz="1200" dirty="0">
                <a:solidFill>
                  <a:schemeClr val="tx1"/>
                </a:solidFill>
              </a:rPr>
              <a:t>Daniel </a:t>
            </a:r>
            <a:r>
              <a:rPr lang="fr-FR" sz="1200" dirty="0" err="1">
                <a:solidFill>
                  <a:schemeClr val="tx1"/>
                </a:solidFill>
              </a:rPr>
              <a:t>Kofman</a:t>
            </a:r>
            <a:endParaRPr lang="fr-FR" sz="1200" dirty="0">
              <a:solidFill>
                <a:schemeClr val="tx1"/>
              </a:solidFill>
            </a:endParaRPr>
          </a:p>
        </p:txBody>
      </p:sp>
      <p:sp>
        <p:nvSpPr>
          <p:cNvPr id="19" name="ZoneTexte 18"/>
          <p:cNvSpPr txBox="1"/>
          <p:nvPr userDrawn="1"/>
        </p:nvSpPr>
        <p:spPr>
          <a:xfrm>
            <a:off x="4250741" y="4433202"/>
            <a:ext cx="1341217" cy="276999"/>
          </a:xfrm>
          <a:prstGeom prst="rect">
            <a:avLst/>
          </a:prstGeom>
          <a:noFill/>
        </p:spPr>
        <p:txBody>
          <a:bodyPr wrap="square" rtlCol="0">
            <a:spAutoFit/>
          </a:bodyPr>
          <a:lstStyle/>
          <a:p>
            <a:r>
              <a:rPr lang="fr-FR" sz="1200" dirty="0">
                <a:solidFill>
                  <a:schemeClr val="tx1"/>
                </a:solidFill>
              </a:rPr>
              <a:t>Dimitri </a:t>
            </a:r>
            <a:r>
              <a:rPr lang="fr-FR" sz="1200" dirty="0" err="1">
                <a:solidFill>
                  <a:schemeClr val="tx1"/>
                </a:solidFill>
              </a:rPr>
              <a:t>Kténas</a:t>
            </a:r>
            <a:endParaRPr lang="fr-FR" sz="1200" dirty="0">
              <a:solidFill>
                <a:schemeClr val="tx1"/>
              </a:solidFill>
            </a:endParaRPr>
          </a:p>
        </p:txBody>
      </p:sp>
      <p:sp>
        <p:nvSpPr>
          <p:cNvPr id="20" name="ZoneTexte 19"/>
          <p:cNvSpPr txBox="1"/>
          <p:nvPr userDrawn="1"/>
        </p:nvSpPr>
        <p:spPr>
          <a:xfrm>
            <a:off x="7777243" y="4437751"/>
            <a:ext cx="1360227" cy="276999"/>
          </a:xfrm>
          <a:prstGeom prst="rect">
            <a:avLst/>
          </a:prstGeom>
          <a:noFill/>
        </p:spPr>
        <p:txBody>
          <a:bodyPr wrap="square" rtlCol="0">
            <a:spAutoFit/>
          </a:bodyPr>
          <a:lstStyle/>
          <a:p>
            <a:r>
              <a:rPr lang="fr-FR" sz="1200" dirty="0">
                <a:solidFill>
                  <a:schemeClr val="tx1"/>
                </a:solidFill>
              </a:rPr>
              <a:t>Serge </a:t>
            </a:r>
            <a:r>
              <a:rPr lang="fr-FR" sz="1200" dirty="0" err="1">
                <a:solidFill>
                  <a:schemeClr val="tx1"/>
                </a:solidFill>
              </a:rPr>
              <a:t>Verdeyme</a:t>
            </a:r>
            <a:endParaRPr lang="fr-FR" sz="1200" dirty="0">
              <a:solidFill>
                <a:schemeClr val="tx1"/>
              </a:solidFill>
            </a:endParaRPr>
          </a:p>
        </p:txBody>
      </p:sp>
    </p:spTree>
    <p:extLst>
      <p:ext uri="{BB962C8B-B14F-4D97-AF65-F5344CB8AC3E}">
        <p14:creationId xmlns:p14="http://schemas.microsoft.com/office/powerpoint/2010/main" val="3432610956"/>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14" userDrawn="1">
          <p15:clr>
            <a:srgbClr val="FBAE40"/>
          </p15:clr>
        </p15:guide>
        <p15:guide id="4" pos="23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avec visuel droit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p:txBody>
          <a:bodyPr/>
          <a:lstStyle>
            <a:lvl1pPr>
              <a:defRPr>
                <a:solidFill>
                  <a:schemeClr val="bg1"/>
                </a:solidFill>
              </a:defRPr>
            </a:lvl1pPr>
          </a:lstStyle>
          <a:p>
            <a:fld id="{492D429E-49CE-1D4A-975D-C9FFE0829B28}" type="datetime1">
              <a:rPr lang="fr-FR" smtClean="0"/>
              <a:pPr/>
              <a:t>05/12/2024</a:t>
            </a:fld>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6" name="Espace réservé pour une image  10">
            <a:extLst>
              <a:ext uri="{FF2B5EF4-FFF2-40B4-BE49-F238E27FC236}">
                <a16:creationId xmlns:a16="http://schemas.microsoft.com/office/drawing/2014/main" id="{31321762-CCD7-8767-0D39-27A762F14B38}"/>
              </a:ext>
            </a:extLst>
          </p:cNvPr>
          <p:cNvSpPr>
            <a:spLocks noGrp="1"/>
          </p:cNvSpPr>
          <p:nvPr>
            <p:ph type="pic" sz="quarter" idx="15" hasCustomPrompt="1"/>
          </p:nvPr>
        </p:nvSpPr>
        <p:spPr bwMode="gray">
          <a:xfrm>
            <a:off x="6472106" y="1736521"/>
            <a:ext cx="2311894" cy="2857079"/>
          </a:xfrm>
          <a:solidFill>
            <a:schemeClr val="bg1">
              <a:lumMod val="95000"/>
            </a:schemeClr>
          </a:solidFill>
        </p:spPr>
        <p:txBody>
          <a:bodyPr tIns="900000" anchor="ctr" anchorCtr="0"/>
          <a:lstStyle>
            <a:lvl1pPr marL="0" marR="0" indent="0" algn="ctr" defTabSz="914378" rtl="0" eaLnBrk="1" fontAlgn="auto" latinLnBrk="0" hangingPunct="1">
              <a:lnSpc>
                <a:spcPct val="100000"/>
              </a:lnSpc>
              <a:spcBef>
                <a:spcPts val="0"/>
              </a:spcBef>
              <a:spcAft>
                <a:spcPts val="0"/>
              </a:spcAft>
              <a:buClrTx/>
              <a:buSzTx/>
              <a:buFont typeface="Arial" pitchFamily="34" charset="0"/>
              <a:buNone/>
              <a:tabLst/>
              <a:defRPr sz="1000" b="1"/>
            </a:lvl1pPr>
          </a:lstStyle>
          <a:p>
            <a:r>
              <a:rPr lang="fr-FR" noProof="0" dirty="0"/>
              <a:t>Sélectionner l’icône pour insérer une image</a:t>
            </a:r>
          </a:p>
        </p:txBody>
      </p:sp>
      <p:sp>
        <p:nvSpPr>
          <p:cNvPr id="11" name="Espace réservé du texte 8">
            <a:extLst>
              <a:ext uri="{FF2B5EF4-FFF2-40B4-BE49-F238E27FC236}">
                <a16:creationId xmlns:a16="http://schemas.microsoft.com/office/drawing/2014/main" id="{915C2781-143D-B477-2591-EABF5D89A25A}"/>
              </a:ext>
            </a:extLst>
          </p:cNvPr>
          <p:cNvSpPr>
            <a:spLocks noGrp="1"/>
          </p:cNvSpPr>
          <p:nvPr>
            <p:ph type="body" sz="quarter" idx="16" hasCustomPrompt="1"/>
          </p:nvPr>
        </p:nvSpPr>
        <p:spPr bwMode="gray">
          <a:xfrm>
            <a:off x="358775" y="1736521"/>
            <a:ext cx="6050413" cy="2857077"/>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2"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a:xfrm>
            <a:off x="358775" y="1059908"/>
            <a:ext cx="8424000" cy="540000"/>
          </a:xfrm>
        </p:spPr>
        <p:txBody>
          <a:bodyPr/>
          <a:lstStyle>
            <a:lvl1pPr>
              <a:defRPr>
                <a:solidFill>
                  <a:srgbClr val="3F589E"/>
                </a:solidFill>
              </a:defRPr>
            </a:lvl1pPr>
          </a:lstStyle>
          <a:p>
            <a:r>
              <a:rPr lang="fr-FR" dirty="0"/>
              <a:t>TITLE</a:t>
            </a:r>
          </a:p>
        </p:txBody>
      </p:sp>
    </p:spTree>
    <p:extLst>
      <p:ext uri="{BB962C8B-B14F-4D97-AF65-F5344CB8AC3E}">
        <p14:creationId xmlns:p14="http://schemas.microsoft.com/office/powerpoint/2010/main" val="720506856"/>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re et texte avec visuel droit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2"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a:xfrm>
            <a:off x="358775" y="1059908"/>
            <a:ext cx="8424000" cy="540000"/>
          </a:xfrm>
        </p:spPr>
        <p:txBody>
          <a:bodyPr/>
          <a:lstStyle>
            <a:lvl1pPr>
              <a:defRPr>
                <a:solidFill>
                  <a:srgbClr val="3F589E"/>
                </a:solidFill>
              </a:defRPr>
            </a:lvl1pPr>
          </a:lstStyle>
          <a:p>
            <a:r>
              <a:rPr lang="fr-FR" dirty="0"/>
              <a:t>TITLE</a:t>
            </a:r>
          </a:p>
        </p:txBody>
      </p:sp>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p:txBody>
          <a:bodyPr/>
          <a:lstStyle>
            <a:lvl1pPr>
              <a:defRPr>
                <a:solidFill>
                  <a:schemeClr val="bg1"/>
                </a:solidFill>
              </a:defRPr>
            </a:lvl1pPr>
          </a:lstStyle>
          <a:p>
            <a:fld id="{492D429E-49CE-1D4A-975D-C9FFE0829B28}" type="datetime1">
              <a:rPr lang="fr-FR" smtClean="0"/>
              <a:pPr/>
              <a:t>05/12/2024</a:t>
            </a:fld>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Espace réservé du texte 8">
            <a:extLst>
              <a:ext uri="{FF2B5EF4-FFF2-40B4-BE49-F238E27FC236}">
                <a16:creationId xmlns:a16="http://schemas.microsoft.com/office/drawing/2014/main" id="{915C2781-143D-B477-2591-EABF5D89A25A}"/>
              </a:ext>
            </a:extLst>
          </p:cNvPr>
          <p:cNvSpPr>
            <a:spLocks noGrp="1"/>
          </p:cNvSpPr>
          <p:nvPr>
            <p:ph type="body" sz="quarter" idx="14" hasCustomPrompt="1"/>
          </p:nvPr>
        </p:nvSpPr>
        <p:spPr bwMode="gray">
          <a:xfrm>
            <a:off x="358775" y="1736521"/>
            <a:ext cx="6050413" cy="2857077"/>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0" name="Espace réservé du texte 8">
            <a:extLst>
              <a:ext uri="{FF2B5EF4-FFF2-40B4-BE49-F238E27FC236}">
                <a16:creationId xmlns:a16="http://schemas.microsoft.com/office/drawing/2014/main" id="{915C2781-143D-B477-2591-EABF5D89A25A}"/>
              </a:ext>
            </a:extLst>
          </p:cNvPr>
          <p:cNvSpPr>
            <a:spLocks noGrp="1"/>
          </p:cNvSpPr>
          <p:nvPr>
            <p:ph type="body" sz="quarter" idx="15" hasCustomPrompt="1"/>
          </p:nvPr>
        </p:nvSpPr>
        <p:spPr bwMode="gray">
          <a:xfrm>
            <a:off x="6581164" y="1736521"/>
            <a:ext cx="2201612" cy="2857077"/>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extLst>
      <p:ext uri="{BB962C8B-B14F-4D97-AF65-F5344CB8AC3E}">
        <p14:creationId xmlns:p14="http://schemas.microsoft.com/office/powerpoint/2010/main" val="376374785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et texte avec visuel droite">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a:xfrm>
            <a:off x="360000" y="4784400"/>
            <a:ext cx="1224000" cy="270000"/>
          </a:xfrm>
        </p:spPr>
        <p:txBody>
          <a:bodyPr/>
          <a:lstStyle>
            <a:lvl1pPr>
              <a:defRPr>
                <a:solidFill>
                  <a:schemeClr val="bg1"/>
                </a:solidFill>
              </a:defRPr>
            </a:lvl1pPr>
          </a:lstStyle>
          <a:p>
            <a:fld id="{369953E5-BB8B-E343-940B-4E8411618F11}" type="datetime1">
              <a:rPr lang="fr-FR" smtClean="0"/>
              <a:pPr/>
              <a:t>05/12/2024</a:t>
            </a:fld>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9" name="Espace réservé du graphique 8">
            <a:extLst>
              <a:ext uri="{FF2B5EF4-FFF2-40B4-BE49-F238E27FC236}">
                <a16:creationId xmlns:a16="http://schemas.microsoft.com/office/drawing/2014/main" id="{C566DB2C-6195-51DF-30D2-BB833662ECEE}"/>
              </a:ext>
            </a:extLst>
          </p:cNvPr>
          <p:cNvSpPr>
            <a:spLocks noGrp="1"/>
          </p:cNvSpPr>
          <p:nvPr>
            <p:ph type="chart" sz="quarter" idx="16" hasCustomPrompt="1"/>
          </p:nvPr>
        </p:nvSpPr>
        <p:spPr>
          <a:xfrm>
            <a:off x="360000" y="1563638"/>
            <a:ext cx="3924684" cy="3024237"/>
          </a:xfrm>
        </p:spPr>
        <p:txBody>
          <a:bodyPr tIns="900000" anchor="ctr" anchorCtr="0"/>
          <a:lstStyle>
            <a:lvl1pPr algn="ctr">
              <a:defRPr sz="1000" b="1">
                <a:solidFill>
                  <a:schemeClr val="bg1"/>
                </a:solidFill>
              </a:defRPr>
            </a:lvl1pPr>
          </a:lstStyle>
          <a:p>
            <a:r>
              <a:rPr lang="fr-FR" noProof="0" dirty="0"/>
              <a:t>Sélectionner l’icône pour insérer une image</a:t>
            </a:r>
          </a:p>
        </p:txBody>
      </p:sp>
      <p:sp>
        <p:nvSpPr>
          <p:cNvPr id="11" name="Espace réservé du graphique 8">
            <a:extLst>
              <a:ext uri="{FF2B5EF4-FFF2-40B4-BE49-F238E27FC236}">
                <a16:creationId xmlns:a16="http://schemas.microsoft.com/office/drawing/2014/main" id="{6A93FE4E-87DD-3EDC-4DA1-58EFE4618A2E}"/>
              </a:ext>
            </a:extLst>
          </p:cNvPr>
          <p:cNvSpPr>
            <a:spLocks noGrp="1"/>
          </p:cNvSpPr>
          <p:nvPr>
            <p:ph type="chart" sz="quarter" idx="17" hasCustomPrompt="1"/>
          </p:nvPr>
        </p:nvSpPr>
        <p:spPr>
          <a:xfrm>
            <a:off x="4859315" y="1563638"/>
            <a:ext cx="3924684" cy="3024237"/>
          </a:xfrm>
        </p:spPr>
        <p:txBody>
          <a:bodyPr tIns="900000" anchor="ctr" anchorCtr="0"/>
          <a:lstStyle>
            <a:lvl1pPr algn="ctr">
              <a:defRPr sz="1000" b="1">
                <a:solidFill>
                  <a:schemeClr val="bg1"/>
                </a:solidFill>
              </a:defRPr>
            </a:lvl1pPr>
          </a:lstStyle>
          <a:p>
            <a:r>
              <a:rPr lang="fr-FR" noProof="0" dirty="0"/>
              <a:t>Sélectionner l’icône pour insérer une image</a:t>
            </a:r>
          </a:p>
        </p:txBody>
      </p:sp>
      <p:sp>
        <p:nvSpPr>
          <p:cNvPr id="7" name="Titre 1">
            <a:extLst>
              <a:ext uri="{FF2B5EF4-FFF2-40B4-BE49-F238E27FC236}">
                <a16:creationId xmlns:a16="http://schemas.microsoft.com/office/drawing/2014/main" id="{DF18D742-097A-24FF-8042-38B9CC5B2F61}"/>
              </a:ext>
            </a:extLst>
          </p:cNvPr>
          <p:cNvSpPr txBox="1">
            <a:spLocks/>
          </p:cNvSpPr>
          <p:nvPr userDrawn="1"/>
        </p:nvSpPr>
        <p:spPr bwMode="gray">
          <a:xfrm>
            <a:off x="358775" y="1059908"/>
            <a:ext cx="8424000" cy="540000"/>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00" b="1" kern="1200">
                <a:solidFill>
                  <a:srgbClr val="3F589E"/>
                </a:solidFill>
                <a:latin typeface="+mj-lt"/>
                <a:ea typeface="+mj-ea"/>
                <a:cs typeface="+mj-cs"/>
              </a:defRPr>
            </a:lvl1pPr>
          </a:lstStyle>
          <a:p>
            <a:r>
              <a:rPr lang="fr-FR" dirty="0"/>
              <a:t>TITLE</a:t>
            </a:r>
          </a:p>
        </p:txBody>
      </p:sp>
    </p:spTree>
    <p:extLst>
      <p:ext uri="{BB962C8B-B14F-4D97-AF65-F5344CB8AC3E}">
        <p14:creationId xmlns:p14="http://schemas.microsoft.com/office/powerpoint/2010/main" val="129767248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erniè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5CF2076-BF42-5581-0160-6368CA9416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0395" y="1213899"/>
            <a:ext cx="8774112" cy="3373646"/>
          </a:xfrm>
          <a:prstGeom prst="rect">
            <a:avLst/>
          </a:prstGeom>
        </p:spPr>
      </p:pic>
      <p:pic>
        <p:nvPicPr>
          <p:cNvPr id="16" name="Graphique 15">
            <a:extLst>
              <a:ext uri="{FF2B5EF4-FFF2-40B4-BE49-F238E27FC236}">
                <a16:creationId xmlns:a16="http://schemas.microsoft.com/office/drawing/2014/main" id="{6FE0620A-8C0D-5F82-ABB2-35ACA2408C8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07208" y="4281984"/>
            <a:ext cx="190800" cy="190800"/>
          </a:xfrm>
          <a:prstGeom prst="rect">
            <a:avLst/>
          </a:prstGeom>
        </p:spPr>
      </p:pic>
      <p:sp>
        <p:nvSpPr>
          <p:cNvPr id="7" name="Titre 6"/>
          <p:cNvSpPr>
            <a:spLocks noGrp="1"/>
          </p:cNvSpPr>
          <p:nvPr>
            <p:ph type="title" hasCustomPrompt="1"/>
          </p:nvPr>
        </p:nvSpPr>
        <p:spPr bwMode="gray">
          <a:xfrm>
            <a:off x="3200943" y="1868150"/>
            <a:ext cx="251831" cy="797069"/>
          </a:xfrm>
          <a:custGeom>
            <a:avLst/>
            <a:gdLst>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4" fmla="*/ 6660272 w 6660272"/>
              <a:gd name="connsiteY4" fmla="*/ 792088 h 792088"/>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4" fmla="*/ 6660272 w 6660272"/>
              <a:gd name="connsiteY4" fmla="*/ 792088 h 792088"/>
              <a:gd name="connsiteX0" fmla="*/ 6660272 w 6660272"/>
              <a:gd name="connsiteY0" fmla="*/ 792088 h 792088"/>
              <a:gd name="connsiteX1" fmla="*/ 0 w 6660272"/>
              <a:gd name="connsiteY1" fmla="*/ 792080 h 792088"/>
              <a:gd name="connsiteX2" fmla="*/ 0 w 6660272"/>
              <a:gd name="connsiteY2" fmla="*/ 8 h 792088"/>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4" fmla="*/ 6660272 w 6660272"/>
              <a:gd name="connsiteY4" fmla="*/ 792088 h 792088"/>
              <a:gd name="connsiteX0" fmla="*/ 0 w 6660272"/>
              <a:gd name="connsiteY0" fmla="*/ 792080 h 792088"/>
              <a:gd name="connsiteX1" fmla="*/ 0 w 6660272"/>
              <a:gd name="connsiteY1" fmla="*/ 8 h 792088"/>
            </a:gdLst>
            <a:ahLst/>
            <a:cxnLst>
              <a:cxn ang="0">
                <a:pos x="connsiteX0" y="connsiteY0"/>
              </a:cxn>
              <a:cxn ang="0">
                <a:pos x="connsiteX1" y="connsiteY1"/>
              </a:cxn>
            </a:cxnLst>
            <a:rect l="l" t="t" r="r" b="b"/>
            <a:pathLst>
              <a:path w="6660272" h="792088" stroke="0" extrusionOk="0">
                <a:moveTo>
                  <a:pt x="6660272" y="792088"/>
                </a:moveTo>
                <a:lnTo>
                  <a:pt x="0" y="792080"/>
                </a:lnTo>
                <a:lnTo>
                  <a:pt x="0" y="8"/>
                </a:lnTo>
                <a:cubicBezTo>
                  <a:pt x="0" y="4"/>
                  <a:pt x="2981905" y="0"/>
                  <a:pt x="6660272" y="0"/>
                </a:cubicBezTo>
                <a:lnTo>
                  <a:pt x="6660272" y="792088"/>
                </a:lnTo>
                <a:close/>
              </a:path>
              <a:path w="6660272" h="792088" fill="none">
                <a:moveTo>
                  <a:pt x="0" y="792080"/>
                </a:moveTo>
                <a:lnTo>
                  <a:pt x="0" y="8"/>
                </a:lnTo>
              </a:path>
            </a:pathLst>
          </a:custGeom>
          <a:ln w="6350">
            <a:solidFill>
              <a:schemeClr val="bg1"/>
            </a:solidFill>
          </a:ln>
        </p:spPr>
        <p:txBody>
          <a:bodyPr wrap="square" lIns="468000" tIns="144000" bIns="432000" anchor="t" anchorCtr="0">
            <a:spAutoFit/>
          </a:bodyPr>
          <a:lstStyle>
            <a:lvl1pPr>
              <a:lnSpc>
                <a:spcPct val="100000"/>
              </a:lnSpc>
              <a:defRPr sz="1400" b="0" baseline="0">
                <a:solidFill>
                  <a:schemeClr val="bg1"/>
                </a:solidFill>
                <a:latin typeface="Marianne Light" panose="02000000000000000000" pitchFamily="50" charset="0"/>
              </a:defRPr>
            </a:lvl1pPr>
          </a:lstStyle>
          <a:p>
            <a:r>
              <a:rPr lang="fr-FR" dirty="0"/>
              <a:t> </a:t>
            </a:r>
          </a:p>
        </p:txBody>
      </p:sp>
      <p:sp>
        <p:nvSpPr>
          <p:cNvPr id="2" name="Espace réservé de la date 1">
            <a:extLst>
              <a:ext uri="{FF2B5EF4-FFF2-40B4-BE49-F238E27FC236}">
                <a16:creationId xmlns:a16="http://schemas.microsoft.com/office/drawing/2014/main" id="{8D3F41D9-DFBE-7528-A09F-B6B5DA040619}"/>
              </a:ext>
            </a:extLst>
          </p:cNvPr>
          <p:cNvSpPr>
            <a:spLocks noGrp="1"/>
          </p:cNvSpPr>
          <p:nvPr>
            <p:ph type="dt" sz="half" idx="10"/>
          </p:nvPr>
        </p:nvSpPr>
        <p:spPr bwMode="gray">
          <a:xfrm>
            <a:off x="0" y="4407545"/>
            <a:ext cx="180000" cy="180000"/>
          </a:xfrm>
          <a:ln>
            <a:solidFill>
              <a:schemeClr val="tx1">
                <a:alpha val="0"/>
              </a:schemeClr>
            </a:solidFill>
          </a:ln>
        </p:spPr>
        <p:txBody>
          <a:bodyPr/>
          <a:lstStyle>
            <a:lvl1pPr>
              <a:defRPr sz="100">
                <a:solidFill>
                  <a:schemeClr val="tx1">
                    <a:alpha val="0"/>
                  </a:schemeClr>
                </a:solidFill>
              </a:defRPr>
            </a:lvl1pPr>
          </a:lstStyle>
          <a:p>
            <a:fld id="{E1A4E996-1EB3-3147-8FBB-D3718A61DC7D}" type="datetime1">
              <a:rPr lang="fr-FR" smtClean="0"/>
              <a:t>05/12/2024</a:t>
            </a:fld>
            <a:endParaRPr lang="fr-FR" dirty="0"/>
          </a:p>
        </p:txBody>
      </p:sp>
      <p:sp>
        <p:nvSpPr>
          <p:cNvPr id="9" name="Espace réservé du numéro de diapositive 8">
            <a:extLst>
              <a:ext uri="{FF2B5EF4-FFF2-40B4-BE49-F238E27FC236}">
                <a16:creationId xmlns:a16="http://schemas.microsoft.com/office/drawing/2014/main" id="{477612D0-3A08-6094-C3D7-8130556B58F0}"/>
              </a:ext>
            </a:extLst>
          </p:cNvPr>
          <p:cNvSpPr>
            <a:spLocks noGrp="1"/>
          </p:cNvSpPr>
          <p:nvPr>
            <p:ph type="sldNum" sz="quarter" idx="12"/>
          </p:nvPr>
        </p:nvSpPr>
        <p:spPr bwMode="gray">
          <a:xfrm>
            <a:off x="0" y="4407545"/>
            <a:ext cx="180000" cy="180000"/>
          </a:xfrm>
          <a:ln>
            <a:solidFill>
              <a:schemeClr val="tx1">
                <a:alpha val="0"/>
              </a:schemeClr>
            </a:solidFill>
          </a:ln>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2" name="Image 11" descr="Une image contenant texte, clipart&#10;&#10;Description générée automatiquement">
            <a:extLst>
              <a:ext uri="{FF2B5EF4-FFF2-40B4-BE49-F238E27FC236}">
                <a16:creationId xmlns:a16="http://schemas.microsoft.com/office/drawing/2014/main" id="{829B01D5-ABF4-7E46-60E0-6EB273AF2BE0}"/>
              </a:ext>
            </a:extLst>
          </p:cNvPr>
          <p:cNvPicPr>
            <a:picLocks noChangeAspect="1"/>
          </p:cNvPicPr>
          <p:nvPr userDrawn="1"/>
        </p:nvPicPr>
        <p:blipFill rotWithShape="1">
          <a:blip r:embed="rId5"/>
          <a:srcRect r="69997"/>
          <a:stretch/>
        </p:blipFill>
        <p:spPr bwMode="gray">
          <a:xfrm>
            <a:off x="472707" y="4256174"/>
            <a:ext cx="216024" cy="216610"/>
          </a:xfrm>
          <a:prstGeom prst="rect">
            <a:avLst/>
          </a:prstGeom>
        </p:spPr>
      </p:pic>
      <p:pic>
        <p:nvPicPr>
          <p:cNvPr id="14" name="Image 13">
            <a:extLst>
              <a:ext uri="{FF2B5EF4-FFF2-40B4-BE49-F238E27FC236}">
                <a16:creationId xmlns:a16="http://schemas.microsoft.com/office/drawing/2014/main" id="{C712EFCE-9C74-4A1A-D52C-E7C80CF58750}"/>
              </a:ext>
            </a:extLst>
          </p:cNvPr>
          <p:cNvPicPr>
            <a:picLocks noChangeAspect="1"/>
          </p:cNvPicPr>
          <p:nvPr userDrawn="1"/>
        </p:nvPicPr>
        <p:blipFill>
          <a:blip r:embed="rId6"/>
          <a:stretch>
            <a:fillRect/>
          </a:stretch>
        </p:blipFill>
        <p:spPr bwMode="gray">
          <a:xfrm>
            <a:off x="360000" y="237600"/>
            <a:ext cx="642608" cy="716400"/>
          </a:xfrm>
          <a:prstGeom prst="rect">
            <a:avLst/>
          </a:prstGeom>
        </p:spPr>
      </p:pic>
      <p:pic>
        <p:nvPicPr>
          <p:cNvPr id="3" name="Image 2" descr="Une image contenant texte, clipart&#10;&#10;Description générée automatiquement">
            <a:extLst>
              <a:ext uri="{FF2B5EF4-FFF2-40B4-BE49-F238E27FC236}">
                <a16:creationId xmlns:a16="http://schemas.microsoft.com/office/drawing/2014/main" id="{3D39E13B-C318-3C6A-B069-46C955842A3C}"/>
              </a:ext>
            </a:extLst>
          </p:cNvPr>
          <p:cNvPicPr>
            <a:picLocks noChangeAspect="1"/>
          </p:cNvPicPr>
          <p:nvPr userDrawn="1"/>
        </p:nvPicPr>
        <p:blipFill rotWithShape="1">
          <a:blip r:embed="rId5"/>
          <a:srcRect l="35004" r="34993"/>
          <a:stretch/>
        </p:blipFill>
        <p:spPr bwMode="gray">
          <a:xfrm>
            <a:off x="688731" y="4256174"/>
            <a:ext cx="216024" cy="216610"/>
          </a:xfrm>
          <a:prstGeom prst="rect">
            <a:avLst/>
          </a:prstGeom>
        </p:spPr>
      </p:pic>
      <p:pic>
        <p:nvPicPr>
          <p:cNvPr id="8" name="Imag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1587" y="1468874"/>
            <a:ext cx="2878470" cy="1595620"/>
          </a:xfrm>
          <a:prstGeom prst="rect">
            <a:avLst/>
          </a:prstGeom>
        </p:spPr>
      </p:pic>
      <p:pic>
        <p:nvPicPr>
          <p:cNvPr id="17" name="Imag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85502" y="289650"/>
            <a:ext cx="590812" cy="587000"/>
          </a:xfrm>
          <a:prstGeom prst="rect">
            <a:avLst/>
          </a:prstGeom>
        </p:spPr>
      </p:pic>
      <p:pic>
        <p:nvPicPr>
          <p:cNvPr id="18" name="Imag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0549" y="289650"/>
            <a:ext cx="591254" cy="587000"/>
          </a:xfrm>
          <a:prstGeom prst="rect">
            <a:avLst/>
          </a:prstGeom>
        </p:spPr>
      </p:pic>
      <p:pic>
        <p:nvPicPr>
          <p:cNvPr id="19" name="Image 18"/>
          <p:cNvPicPr>
            <a:picLocks noChangeAspect="1"/>
          </p:cNvPicPr>
          <p:nvPr userDrawn="1"/>
        </p:nvPicPr>
        <p:blipFill rotWithShape="1">
          <a:blip r:embed="rId10">
            <a:extLst>
              <a:ext uri="{28A0092B-C50C-407E-A947-70E740481C1C}">
                <a14:useLocalDpi xmlns:a14="http://schemas.microsoft.com/office/drawing/2010/main" val="0"/>
              </a:ext>
            </a:extLst>
          </a:blip>
          <a:srcRect t="16888" b="16118"/>
          <a:stretch/>
        </p:blipFill>
        <p:spPr>
          <a:xfrm>
            <a:off x="7722485" y="324783"/>
            <a:ext cx="1152022" cy="516733"/>
          </a:xfrm>
          <a:prstGeom prst="rect">
            <a:avLst/>
          </a:prstGeom>
        </p:spPr>
      </p:pic>
      <p:sp>
        <p:nvSpPr>
          <p:cNvPr id="4" name="Rectangle 3"/>
          <p:cNvSpPr/>
          <p:nvPr userDrawn="1"/>
        </p:nvSpPr>
        <p:spPr>
          <a:xfrm>
            <a:off x="3777143" y="1698815"/>
            <a:ext cx="5207530" cy="1077218"/>
          </a:xfrm>
          <a:prstGeom prst="rect">
            <a:avLst/>
          </a:prstGeom>
        </p:spPr>
        <p:txBody>
          <a:bodyPr wrap="square">
            <a:spAutoFit/>
          </a:bodyPr>
          <a:lstStyle/>
          <a:p>
            <a:r>
              <a:rPr lang="en-GB" sz="3200" dirty="0">
                <a:solidFill>
                  <a:schemeClr val="bg1"/>
                </a:solidFill>
              </a:rPr>
              <a:t>Looking forward for a fruitful collaboration</a:t>
            </a:r>
            <a:endParaRPr lang="fr-FR" sz="3200" dirty="0">
              <a:solidFill>
                <a:schemeClr val="bg1"/>
              </a:solidFill>
            </a:endParaRPr>
          </a:p>
        </p:txBody>
      </p:sp>
    </p:spTree>
    <p:extLst>
      <p:ext uri="{BB962C8B-B14F-4D97-AF65-F5344CB8AC3E}">
        <p14:creationId xmlns:p14="http://schemas.microsoft.com/office/powerpoint/2010/main" val="2067097311"/>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p:txBody>
          <a:bodyPr/>
          <a:lstStyle>
            <a:lvl1pPr>
              <a:defRPr/>
            </a:lvl1pPr>
          </a:lstStyle>
          <a:p>
            <a:r>
              <a:rPr lang="fr-FR" dirty="0"/>
              <a:t>Titre</a:t>
            </a:r>
          </a:p>
        </p:txBody>
      </p:sp>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p:txBody>
          <a:bodyPr/>
          <a:lstStyle>
            <a:lvl1pPr>
              <a:defRPr/>
            </a:lvl1pPr>
          </a:lstStyle>
          <a:p>
            <a:r>
              <a:rPr lang="fr-FR" dirty="0"/>
              <a:t>06/05/2024</a:t>
            </a:r>
          </a:p>
        </p:txBody>
      </p:sp>
      <p:sp>
        <p:nvSpPr>
          <p:cNvPr id="4" name="Espace réservé du pied de page 3">
            <a:extLst>
              <a:ext uri="{FF2B5EF4-FFF2-40B4-BE49-F238E27FC236}">
                <a16:creationId xmlns:a16="http://schemas.microsoft.com/office/drawing/2014/main" id="{0D00D454-0DEA-E8C2-834B-0750E610D1E2}"/>
              </a:ext>
            </a:extLst>
          </p:cNvPr>
          <p:cNvSpPr>
            <a:spLocks noGrp="1"/>
          </p:cNvSpPr>
          <p:nvPr>
            <p:ph type="ftr" sz="quarter" idx="11"/>
          </p:nvPr>
        </p:nvSpPr>
        <p:spPr bwMode="gray"/>
        <p:txBody>
          <a:bodyPr/>
          <a:lstStyle/>
          <a:p>
            <a:pPr algn="r"/>
            <a:r>
              <a:rPr lang="fr-FR" dirty="0"/>
              <a:t>  </a:t>
            </a:r>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7" name="Espace réservé du texte 6">
            <a:extLst>
              <a:ext uri="{FF2B5EF4-FFF2-40B4-BE49-F238E27FC236}">
                <a16:creationId xmlns:a16="http://schemas.microsoft.com/office/drawing/2014/main" id="{16F24484-8447-0C6E-7B2A-C7CF801B3189}"/>
              </a:ext>
            </a:extLst>
          </p:cNvPr>
          <p:cNvSpPr>
            <a:spLocks noGrp="1"/>
          </p:cNvSpPr>
          <p:nvPr>
            <p:ph type="body" sz="quarter" idx="13" hasCustomPrompt="1"/>
          </p:nvPr>
        </p:nvSpPr>
        <p:spPr bwMode="gray">
          <a:xfrm>
            <a:off x="358776" y="1413907"/>
            <a:ext cx="8424000" cy="450000"/>
          </a:xfrm>
        </p:spPr>
        <p:txBody>
          <a:bodyPr/>
          <a:lstStyle>
            <a:lvl1pPr>
              <a:spcAft>
                <a:spcPts val="0"/>
              </a:spcAft>
              <a:defRPr sz="1500" b="1">
                <a:solidFill>
                  <a:schemeClr val="accent3"/>
                </a:solidFill>
              </a:defRPr>
            </a:lvl1pPr>
          </a:lstStyle>
          <a:p>
            <a:pPr lvl="0"/>
            <a:r>
              <a:rPr lang="fr-FR" dirty="0"/>
              <a:t>Sous-titre</a:t>
            </a:r>
          </a:p>
        </p:txBody>
      </p:sp>
      <p:sp>
        <p:nvSpPr>
          <p:cNvPr id="9" name="Espace réservé du texte 8">
            <a:extLst>
              <a:ext uri="{FF2B5EF4-FFF2-40B4-BE49-F238E27FC236}">
                <a16:creationId xmlns:a16="http://schemas.microsoft.com/office/drawing/2014/main" id="{7B6EB7D7-65F1-6B8E-5AF5-4239075B4D75}"/>
              </a:ext>
            </a:extLst>
          </p:cNvPr>
          <p:cNvSpPr>
            <a:spLocks noGrp="1"/>
          </p:cNvSpPr>
          <p:nvPr>
            <p:ph type="body" sz="quarter" idx="14" hasCustomPrompt="1"/>
          </p:nvPr>
        </p:nvSpPr>
        <p:spPr bwMode="gray">
          <a:xfrm>
            <a:off x="358776" y="1893600"/>
            <a:ext cx="8424862" cy="270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extLst>
      <p:ext uri="{BB962C8B-B14F-4D97-AF65-F5344CB8AC3E}">
        <p14:creationId xmlns:p14="http://schemas.microsoft.com/office/powerpoint/2010/main" val="300024106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de présentation vierge">
    <p:spTree>
      <p:nvGrpSpPr>
        <p:cNvPr id="1" name=""/>
        <p:cNvGrpSpPr/>
        <p:nvPr/>
      </p:nvGrpSpPr>
      <p:grpSpPr>
        <a:xfrm>
          <a:off x="0" y="0"/>
          <a:ext cx="0" cy="0"/>
          <a:chOff x="0" y="0"/>
          <a:chExt cx="0" cy="0"/>
        </a:xfrm>
      </p:grpSpPr>
      <p:sp>
        <p:nvSpPr>
          <p:cNvPr id="8" name="Espace réservé pour une image  5">
            <a:extLst>
              <a:ext uri="{FF2B5EF4-FFF2-40B4-BE49-F238E27FC236}">
                <a16:creationId xmlns:a16="http://schemas.microsoft.com/office/drawing/2014/main" id="{2206D319-F0CF-0540-825B-A4612FD03AF2}"/>
              </a:ext>
            </a:extLst>
          </p:cNvPr>
          <p:cNvSpPr>
            <a:spLocks noGrp="1"/>
          </p:cNvSpPr>
          <p:nvPr>
            <p:ph type="pic" sz="quarter" idx="17" hasCustomPrompt="1"/>
          </p:nvPr>
        </p:nvSpPr>
        <p:spPr>
          <a:xfrm>
            <a:off x="0" y="1752300"/>
            <a:ext cx="9144000" cy="3391200"/>
          </a:xfrm>
          <a:prstGeom prst="rect">
            <a:avLst/>
          </a:prstGeom>
          <a:solidFill>
            <a:schemeClr val="bg1">
              <a:lumMod val="95000"/>
            </a:schemeClr>
          </a:solidFill>
          <a:ln>
            <a:noFill/>
          </a:ln>
        </p:spPr>
        <p:txBody>
          <a:bodyPr lIns="1440000" tIns="1224000" rIns="1440000"/>
          <a:lstStyle>
            <a:lvl1pPr marL="0" marR="0" indent="0" algn="l"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 puis placez en arrière-plan</a:t>
            </a:r>
          </a:p>
        </p:txBody>
      </p:sp>
      <p:sp>
        <p:nvSpPr>
          <p:cNvPr id="14" name="Espace réservé du texte 13">
            <a:extLst>
              <a:ext uri="{FF2B5EF4-FFF2-40B4-BE49-F238E27FC236}">
                <a16:creationId xmlns:a16="http://schemas.microsoft.com/office/drawing/2014/main" id="{BC7CF547-C14D-F944-B67B-441514AF1E1B}"/>
              </a:ext>
              <a:ext uri="{C183D7F6-B498-43B3-948B-1728B52AA6E4}">
                <adec:decorative xmlns:adec="http://schemas.microsoft.com/office/drawing/2017/decorative" xmlns="" val="0"/>
              </a:ext>
            </a:extLst>
          </p:cNvPr>
          <p:cNvSpPr>
            <a:spLocks noGrp="1"/>
          </p:cNvSpPr>
          <p:nvPr>
            <p:ph type="body" sz="quarter" idx="16" hasCustomPrompt="1"/>
          </p:nvPr>
        </p:nvSpPr>
        <p:spPr>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sz="1950" b="1" i="0" kern="1200" baseline="0">
                <a:solidFill>
                  <a:schemeClr val="accent4"/>
                </a:solidFill>
                <a:latin typeface="Arial" panose="020B0604020202020204" pitchFamily="34" charset="0"/>
                <a:cs typeface="Arial" panose="020B0604020202020204" pitchFamily="34" charset="0"/>
              </a:defRPr>
            </a:lvl1pPr>
            <a:lvl2pPr marL="457200" indent="0">
              <a:buFontTx/>
              <a:buNone/>
              <a:defRPr sz="1950" baseline="0">
                <a:solidFill>
                  <a:schemeClr val="bg2"/>
                </a:solidFill>
                <a:latin typeface="+mj-lt"/>
              </a:defRPr>
            </a:lvl2pPr>
            <a:lvl3pPr marL="914400"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a:t>OPTION DE TITRE LONG      AVEC LE NOMBRE                     DE 3 LIGNES MAXIMUM</a:t>
            </a:r>
          </a:p>
        </p:txBody>
      </p:sp>
      <p:sp>
        <p:nvSpPr>
          <p:cNvPr id="7" name="Sous-titre 4">
            <a:extLst>
              <a:ext uri="{FF2B5EF4-FFF2-40B4-BE49-F238E27FC236}">
                <a16:creationId xmlns:a16="http://schemas.microsoft.com/office/drawing/2014/main" id="{4F6E0CD7-00BF-3645-9DDC-932D51625F8C}"/>
              </a:ext>
            </a:extLst>
          </p:cNvPr>
          <p:cNvSpPr>
            <a:spLocks noGrp="1"/>
          </p:cNvSpPr>
          <p:nvPr>
            <p:ph type="subTitle" idx="1" hasCustomPrompt="1"/>
          </p:nvPr>
        </p:nvSpPr>
        <p:spPr bwMode="gray">
          <a:xfrm>
            <a:off x="1710000" y="1318485"/>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SOUS TITRE ET DESCRIPTION SUR PLUSIEURS LIGNES POSSIBLE</a:t>
            </a:r>
          </a:p>
        </p:txBody>
      </p:sp>
    </p:spTree>
    <p:extLst>
      <p:ext uri="{BB962C8B-B14F-4D97-AF65-F5344CB8AC3E}">
        <p14:creationId xmlns:p14="http://schemas.microsoft.com/office/powerpoint/2010/main" val="2409055465"/>
      </p:ext>
    </p:extLst>
  </p:cSld>
  <p:clrMapOvr>
    <a:masterClrMapping/>
  </p:clrMapOvr>
  <p:extLst>
    <p:ext uri="{DCECCB84-F9BA-43D5-87BE-67443E8EF086}">
      <p15:sldGuideLst xmlns:p15="http://schemas.microsoft.com/office/powerpoint/2012/main">
        <p15:guide id="1" pos="107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age de gard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E591817-8203-832D-A7E5-2EB63E42E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9888" y="1242337"/>
            <a:ext cx="8774112" cy="3373646"/>
          </a:xfrm>
          <a:prstGeom prst="rect">
            <a:avLst/>
          </a:prstGeom>
        </p:spPr>
      </p:pic>
      <p:sp>
        <p:nvSpPr>
          <p:cNvPr id="2" name="Espace réservé de la date 1">
            <a:extLst>
              <a:ext uri="{FF2B5EF4-FFF2-40B4-BE49-F238E27FC236}">
                <a16:creationId xmlns:a16="http://schemas.microsoft.com/office/drawing/2014/main" id="{8D3F41D9-DFBE-7528-A09F-B6B5DA040619}"/>
              </a:ext>
            </a:extLst>
          </p:cNvPr>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E86DA40E-957B-824A-8EF1-CA26ACD8029B}" type="datetime1">
              <a:rPr lang="fr-FR" smtClean="0"/>
              <a:t>05/12/2024</a:t>
            </a:fld>
            <a:endParaRPr lang="fr-FR" dirty="0"/>
          </a:p>
        </p:txBody>
      </p:sp>
      <p:sp>
        <p:nvSpPr>
          <p:cNvPr id="9" name="Espace réservé du numéro de diapositive 8">
            <a:extLst>
              <a:ext uri="{FF2B5EF4-FFF2-40B4-BE49-F238E27FC236}">
                <a16:creationId xmlns:a16="http://schemas.microsoft.com/office/drawing/2014/main" id="{477612D0-3A08-6094-C3D7-8130556B58F0}"/>
              </a:ext>
            </a:extLst>
          </p:cNvPr>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888" y="197371"/>
            <a:ext cx="590812" cy="587000"/>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58005" y="4181838"/>
            <a:ext cx="1091279" cy="335309"/>
          </a:xfrm>
          <a:prstGeom prst="rect">
            <a:avLst/>
          </a:prstGeom>
        </p:spPr>
      </p:pic>
      <p:pic>
        <p:nvPicPr>
          <p:cNvPr id="16" name="Imag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4935" y="197371"/>
            <a:ext cx="591254" cy="587000"/>
          </a:xfrm>
          <a:prstGeom prst="rect">
            <a:avLst/>
          </a:prstGeom>
        </p:spPr>
      </p:pic>
      <p:pic>
        <p:nvPicPr>
          <p:cNvPr id="17" name="Image 16"/>
          <p:cNvPicPr>
            <a:picLocks noChangeAspect="1"/>
          </p:cNvPicPr>
          <p:nvPr userDrawn="1"/>
        </p:nvPicPr>
        <p:blipFill rotWithShape="1">
          <a:blip r:embed="rId6">
            <a:extLst>
              <a:ext uri="{28A0092B-C50C-407E-A947-70E740481C1C}">
                <a14:useLocalDpi xmlns:a14="http://schemas.microsoft.com/office/drawing/2010/main" val="0"/>
              </a:ext>
            </a:extLst>
          </a:blip>
          <a:srcRect t="16888" b="16118"/>
          <a:stretch/>
        </p:blipFill>
        <p:spPr>
          <a:xfrm>
            <a:off x="2006871" y="232504"/>
            <a:ext cx="1152022" cy="516733"/>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08728" y="67224"/>
            <a:ext cx="1707836" cy="946130"/>
          </a:xfrm>
          <a:prstGeom prst="rect">
            <a:avLst/>
          </a:prstGeom>
        </p:spPr>
      </p:pic>
      <p:sp>
        <p:nvSpPr>
          <p:cNvPr id="13" name="Espace réservé de la date 2">
            <a:extLst>
              <a:ext uri="{FF2B5EF4-FFF2-40B4-BE49-F238E27FC236}">
                <a16:creationId xmlns:a16="http://schemas.microsoft.com/office/drawing/2014/main" id="{702E1C6F-3528-6BAE-1B8F-4215D43107EE}"/>
              </a:ext>
            </a:extLst>
          </p:cNvPr>
          <p:cNvSpPr txBox="1">
            <a:spLocks/>
          </p:cNvSpPr>
          <p:nvPr userDrawn="1"/>
        </p:nvSpPr>
        <p:spPr bwMode="gray">
          <a:xfrm>
            <a:off x="369888" y="4800078"/>
            <a:ext cx="1224000" cy="270000"/>
          </a:xfrm>
          <a:prstGeom prst="rect">
            <a:avLst/>
          </a:prstGeom>
        </p:spPr>
        <p:txBody>
          <a:bodyPr vert="horz" lIns="0" tIns="0" rIns="0" bIns="0" rtlCol="0" anchor="ctr" anchorCtr="0">
            <a:noAutofit/>
          </a:bodyPr>
          <a:lstStyle>
            <a:defPPr>
              <a:defRPr lang="fr-FR"/>
            </a:defPPr>
            <a:lvl1pPr marL="0" algn="l" defTabSz="914378" rtl="0" eaLnBrk="1" latinLnBrk="0" hangingPunct="1">
              <a:defRPr sz="800" b="1" kern="1200">
                <a:solidFill>
                  <a:schemeClr val="bg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fr-FR" dirty="0">
                <a:solidFill>
                  <a:srgbClr val="3F589E"/>
                </a:solidFill>
                <a:latin typeface="Avenir LT Std 45 Book" panose="020B0502020203020204" pitchFamily="34" charset="0"/>
              </a:rPr>
              <a:t>27/09/2024</a:t>
            </a:r>
          </a:p>
        </p:txBody>
      </p:sp>
      <p:sp>
        <p:nvSpPr>
          <p:cNvPr id="14" name="Espace réservé du numéro de diapositive 4">
            <a:extLst>
              <a:ext uri="{FF2B5EF4-FFF2-40B4-BE49-F238E27FC236}">
                <a16:creationId xmlns:a16="http://schemas.microsoft.com/office/drawing/2014/main" id="{ED805E73-37D4-E877-89C4-F50BA4A0B998}"/>
              </a:ext>
            </a:extLst>
          </p:cNvPr>
          <p:cNvSpPr txBox="1">
            <a:spLocks/>
          </p:cNvSpPr>
          <p:nvPr userDrawn="1"/>
        </p:nvSpPr>
        <p:spPr bwMode="gray">
          <a:xfrm>
            <a:off x="8316416" y="4800078"/>
            <a:ext cx="467584" cy="270000"/>
          </a:xfrm>
          <a:prstGeom prst="rect">
            <a:avLst/>
          </a:prstGeom>
        </p:spPr>
        <p:txBody>
          <a:bodyPr vert="horz" lIns="0" tIns="0" rIns="0" bIns="0" rtlCol="0" anchor="ctr" anchorCtr="0">
            <a:noAutofit/>
          </a:bodyPr>
          <a:lstStyle>
            <a:defPPr>
              <a:defRPr lang="fr-FR"/>
            </a:defPPr>
            <a:lvl1pPr marL="0" algn="r" defTabSz="914378" rtl="0" eaLnBrk="1" latinLnBrk="0" hangingPunct="1">
              <a:defRPr sz="800" b="1" kern="1200">
                <a:solidFill>
                  <a:schemeClr val="bg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fld id="{733122C9-A0B9-462F-8757-0847AD287B63}" type="slidenum">
              <a:rPr lang="fr-FR" smtClean="0">
                <a:solidFill>
                  <a:srgbClr val="3F589E"/>
                </a:solidFill>
                <a:latin typeface="Avenir LT Std 45 Book" panose="020B0502020203020204" pitchFamily="34" charset="0"/>
              </a:rPr>
              <a:pPr/>
              <a:t>‹N°›</a:t>
            </a:fld>
            <a:endParaRPr lang="fr-FR" dirty="0">
              <a:solidFill>
                <a:srgbClr val="3F589E"/>
              </a:solidFill>
              <a:latin typeface="Avenir LT Std 45 Book" panose="020B0502020203020204" pitchFamily="34" charset="0"/>
            </a:endParaRPr>
          </a:p>
        </p:txBody>
      </p:sp>
      <p:sp>
        <p:nvSpPr>
          <p:cNvPr id="11" name="Titre 10"/>
          <p:cNvSpPr>
            <a:spLocks noGrp="1"/>
          </p:cNvSpPr>
          <p:nvPr>
            <p:ph type="title" hasCustomPrompt="1"/>
          </p:nvPr>
        </p:nvSpPr>
        <p:spPr>
          <a:xfrm>
            <a:off x="578868" y="3846584"/>
            <a:ext cx="8424000" cy="540000"/>
          </a:xfrm>
        </p:spPr>
        <p:txBody>
          <a:bodyPr/>
          <a:lstStyle>
            <a:lvl1pPr>
              <a:defRPr sz="1800" baseline="0">
                <a:solidFill>
                  <a:schemeClr val="bg2"/>
                </a:solidFill>
                <a:latin typeface="Avenir" panose="020B0503020203020204" pitchFamily="34" charset="0"/>
              </a:defRPr>
            </a:lvl1pPr>
          </a:lstStyle>
          <a:p>
            <a:r>
              <a:rPr lang="fr-FR" dirty="0"/>
              <a:t> </a:t>
            </a:r>
          </a:p>
        </p:txBody>
      </p:sp>
      <p:sp>
        <p:nvSpPr>
          <p:cNvPr id="18" name="ZoneTexte 17">
            <a:extLst>
              <a:ext uri="{FF2B5EF4-FFF2-40B4-BE49-F238E27FC236}">
                <a16:creationId xmlns:a16="http://schemas.microsoft.com/office/drawing/2014/main" id="{D8F49068-C39D-EE87-4FA8-C0C4B25C1B6C}"/>
              </a:ext>
            </a:extLst>
          </p:cNvPr>
          <p:cNvSpPr txBox="1"/>
          <p:nvPr userDrawn="1"/>
        </p:nvSpPr>
        <p:spPr>
          <a:xfrm>
            <a:off x="2501999" y="4734900"/>
            <a:ext cx="4509890" cy="400110"/>
          </a:xfrm>
          <a:prstGeom prst="rect">
            <a:avLst/>
          </a:prstGeom>
          <a:noFill/>
        </p:spPr>
        <p:txBody>
          <a:bodyPr wrap="square" rtlCol="0">
            <a:spAutoFit/>
          </a:bodyPr>
          <a:lstStyle/>
          <a:p>
            <a:pPr algn="ctr"/>
            <a:r>
              <a:rPr lang="fr-FR" sz="1000" b="0" dirty="0">
                <a:solidFill>
                  <a:srgbClr val="3F589E"/>
                </a:solidFill>
                <a:latin typeface="Avenir Black" panose="020B0803020203020204" pitchFamily="34" charset="0"/>
              </a:rPr>
              <a:t>Comité de pilotage annuel</a:t>
            </a:r>
            <a:endParaRPr lang="fr-FR" sz="1000" b="0" baseline="0" dirty="0">
              <a:solidFill>
                <a:srgbClr val="3F589E"/>
              </a:solidFill>
              <a:latin typeface="Avenir Black" panose="020B0803020203020204" pitchFamily="34" charset="0"/>
            </a:endParaRPr>
          </a:p>
          <a:p>
            <a:pPr algn="ctr"/>
            <a:r>
              <a:rPr lang="fr-FR" sz="1000" b="0" baseline="0" dirty="0">
                <a:solidFill>
                  <a:srgbClr val="3F589E"/>
                </a:solidFill>
                <a:latin typeface="Avenir Black" panose="020B0803020203020204" pitchFamily="34" charset="0"/>
              </a:rPr>
              <a:t>27 septembre 2024 </a:t>
            </a:r>
            <a:endParaRPr lang="fr-FR" sz="1000" b="0" dirty="0">
              <a:solidFill>
                <a:srgbClr val="3F589E"/>
              </a:solidFill>
              <a:latin typeface="Avenir Black" panose="020B0803020203020204" pitchFamily="34" charset="0"/>
            </a:endParaRPr>
          </a:p>
        </p:txBody>
      </p:sp>
      <p:sp>
        <p:nvSpPr>
          <p:cNvPr id="19" name="ZoneTexte 18">
            <a:extLst>
              <a:ext uri="{FF2B5EF4-FFF2-40B4-BE49-F238E27FC236}">
                <a16:creationId xmlns:a16="http://schemas.microsoft.com/office/drawing/2014/main" id="{D8F49068-C39D-EE87-4FA8-C0C4B25C1B6C}"/>
              </a:ext>
            </a:extLst>
          </p:cNvPr>
          <p:cNvSpPr txBox="1"/>
          <p:nvPr userDrawn="1"/>
        </p:nvSpPr>
        <p:spPr>
          <a:xfrm>
            <a:off x="578868" y="1594762"/>
            <a:ext cx="7531205" cy="2800767"/>
          </a:xfrm>
          <a:prstGeom prst="rect">
            <a:avLst/>
          </a:prstGeom>
          <a:noFill/>
        </p:spPr>
        <p:txBody>
          <a:bodyPr wrap="square" rtlCol="0">
            <a:spAutoFit/>
          </a:bodyPr>
          <a:lstStyle/>
          <a:p>
            <a:pPr algn="l"/>
            <a:r>
              <a:rPr lang="fr-FR" sz="4800" b="1" dirty="0">
                <a:solidFill>
                  <a:schemeClr val="bg1"/>
                </a:solidFill>
                <a:latin typeface="Avenir Book" panose="02000503020000020003" pitchFamily="2" charset="0"/>
              </a:rPr>
              <a:t>PEPR</a:t>
            </a:r>
          </a:p>
          <a:p>
            <a:pPr algn="l"/>
            <a:r>
              <a:rPr lang="fr-FR" sz="4800" b="1" dirty="0">
                <a:solidFill>
                  <a:schemeClr val="bg1"/>
                </a:solidFill>
                <a:latin typeface="Avenir Book" panose="02000503020000020003" pitchFamily="2" charset="0"/>
              </a:rPr>
              <a:t>Réseaux du Futur</a:t>
            </a:r>
          </a:p>
          <a:p>
            <a:pPr algn="l"/>
            <a:endParaRPr lang="fr-FR" sz="1600" dirty="0">
              <a:solidFill>
                <a:schemeClr val="bg1"/>
              </a:solidFill>
              <a:latin typeface="Avenir Book" panose="02000503020000020003" pitchFamily="2" charset="0"/>
            </a:endParaRPr>
          </a:p>
          <a:p>
            <a:pPr algn="l"/>
            <a:endParaRPr lang="fr-FR" sz="1600" dirty="0">
              <a:solidFill>
                <a:schemeClr val="bg1"/>
              </a:solidFill>
              <a:latin typeface="Avenir Book" panose="02000503020000020003" pitchFamily="2" charset="0"/>
            </a:endParaRPr>
          </a:p>
          <a:p>
            <a:pPr algn="l"/>
            <a:endParaRPr lang="fr-FR" sz="1600" dirty="0">
              <a:solidFill>
                <a:schemeClr val="bg1"/>
              </a:solidFill>
              <a:latin typeface="Avenir Book" panose="02000503020000020003" pitchFamily="2" charset="0"/>
            </a:endParaRPr>
          </a:p>
          <a:p>
            <a:pPr algn="l"/>
            <a:r>
              <a:rPr lang="fr-FR" sz="1600" dirty="0">
                <a:solidFill>
                  <a:schemeClr val="bg1"/>
                </a:solidFill>
                <a:latin typeface="Avenir Book" panose="02000503020000020003" pitchFamily="2" charset="0"/>
              </a:rPr>
              <a:t>Comité de pilotage</a:t>
            </a:r>
            <a:endParaRPr lang="fr-FR" sz="1600" baseline="0" dirty="0">
              <a:solidFill>
                <a:schemeClr val="bg1"/>
              </a:solidFill>
              <a:latin typeface="Avenir Book" panose="02000503020000020003" pitchFamily="2" charset="0"/>
            </a:endParaRPr>
          </a:p>
          <a:p>
            <a:pPr algn="l"/>
            <a:r>
              <a:rPr lang="fr-FR" sz="1600" i="1" baseline="0" dirty="0">
                <a:solidFill>
                  <a:schemeClr val="bg1"/>
                </a:solidFill>
                <a:latin typeface="Avenir Book" panose="02000503020000020003" pitchFamily="2" charset="0"/>
              </a:rPr>
              <a:t>27 septembre 2024</a:t>
            </a:r>
            <a:r>
              <a:rPr lang="fr-FR" sz="1600" baseline="0" dirty="0">
                <a:solidFill>
                  <a:schemeClr val="bg1"/>
                </a:solidFill>
                <a:latin typeface="Avenir Book" panose="02000503020000020003" pitchFamily="2" charset="0"/>
              </a:rPr>
              <a:t>, Paris</a:t>
            </a:r>
            <a:endParaRPr lang="fr-FR" sz="16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213717078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3014">
          <p15:clr>
            <a:srgbClr val="FBAE40"/>
          </p15:clr>
        </p15:guide>
        <p15:guide id="4" pos="23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591817-8203-832D-A7E5-2EB63E42E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9888" y="1242337"/>
            <a:ext cx="8774112" cy="3901163"/>
          </a:xfrm>
          <a:prstGeom prst="rect">
            <a:avLst/>
          </a:prstGeom>
        </p:spPr>
      </p:pic>
      <p:sp>
        <p:nvSpPr>
          <p:cNvPr id="3" name="Espace réservé de la date 2"/>
          <p:cNvSpPr>
            <a:spLocks noGrp="1"/>
          </p:cNvSpPr>
          <p:nvPr>
            <p:ph type="dt" sz="half" idx="10"/>
          </p:nvPr>
        </p:nvSpPr>
        <p:spPr>
          <a:xfrm>
            <a:off x="428893" y="4784400"/>
            <a:ext cx="1224000" cy="270000"/>
          </a:xfrm>
        </p:spPr>
        <p:txBody>
          <a:bodyPr/>
          <a:lstStyle>
            <a:lvl1pPr>
              <a:defRPr>
                <a:solidFill>
                  <a:schemeClr val="bg1"/>
                </a:solidFill>
              </a:defRPr>
            </a:lvl1pPr>
          </a:lstStyle>
          <a:p>
            <a:fld id="{3EC2EA24-8B9E-4246-A3D8-242A650C417C}" type="datetime1">
              <a:rPr lang="fr-FR" smtClean="0"/>
              <a:pPr/>
              <a:t>05/12/2024</a:t>
            </a:fld>
            <a:endParaRPr lang="fr-FR" dirty="0"/>
          </a:p>
        </p:txBody>
      </p:sp>
      <p:sp>
        <p:nvSpPr>
          <p:cNvPr id="4" name="Espace réservé du numéro de diapositive 3"/>
          <p:cNvSpPr>
            <a:spLocks noGrp="1"/>
          </p:cNvSpPr>
          <p:nvPr>
            <p:ph type="sldNum" sz="quarter" idx="11"/>
          </p:nvPr>
        </p:nvSpPr>
        <p:spPr/>
        <p:txBody>
          <a:bodyPr/>
          <a:lstStyle>
            <a:lvl1pPr>
              <a:defRPr>
                <a:solidFill>
                  <a:schemeClr val="bg1"/>
                </a:solidFill>
              </a:defRPr>
            </a:lvl1pPr>
          </a:lstStyle>
          <a:p>
            <a:fld id="{733122C9-A0B9-462F-8757-0847AD287B63}" type="slidenum">
              <a:rPr lang="fr-FR" smtClean="0"/>
              <a:pPr/>
              <a:t>‹N°›</a:t>
            </a:fld>
            <a:endParaRPr lang="fr-FR" dirty="0"/>
          </a:p>
        </p:txBody>
      </p:sp>
      <p:sp>
        <p:nvSpPr>
          <p:cNvPr id="6" name="Rectangle 5"/>
          <p:cNvSpPr/>
          <p:nvPr userDrawn="1"/>
        </p:nvSpPr>
        <p:spPr>
          <a:xfrm>
            <a:off x="1593888" y="814192"/>
            <a:ext cx="4712319" cy="4329308"/>
          </a:xfrm>
          <a:prstGeom prst="rect">
            <a:avLst/>
          </a:prstGeom>
          <a:solidFill>
            <a:srgbClr val="3F58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p:cNvSpPr>
            <a:spLocks noGrp="1"/>
          </p:cNvSpPr>
          <p:nvPr>
            <p:ph type="body" sz="quarter" idx="12" hasCustomPrompt="1"/>
          </p:nvPr>
        </p:nvSpPr>
        <p:spPr>
          <a:xfrm>
            <a:off x="2081213" y="1962150"/>
            <a:ext cx="3144837" cy="1812925"/>
          </a:xfrm>
        </p:spPr>
        <p:txBody>
          <a:bodyPr/>
          <a:lstStyle>
            <a:lvl1pPr>
              <a:defRPr baseline="0">
                <a:solidFill>
                  <a:schemeClr val="bg1"/>
                </a:solidFill>
                <a:latin typeface="Avenir Black" panose="020B0803020203020204" pitchFamily="34" charset="0"/>
              </a:defRPr>
            </a:lvl1pPr>
            <a:lvl2pPr>
              <a:defRPr>
                <a:solidFill>
                  <a:schemeClr val="bg1"/>
                </a:solidFill>
                <a:latin typeface="Avenir Black" panose="020B0803020203020204" pitchFamily="34" charset="0"/>
              </a:defRPr>
            </a:lvl2pPr>
            <a:lvl3pPr>
              <a:defRPr>
                <a:solidFill>
                  <a:schemeClr val="bg1"/>
                </a:solidFill>
                <a:latin typeface="Avenir Black" panose="020B0803020203020204" pitchFamily="34" charset="0"/>
              </a:defRPr>
            </a:lvl3pPr>
            <a:lvl4pPr>
              <a:defRPr>
                <a:solidFill>
                  <a:schemeClr val="bg1"/>
                </a:solidFill>
                <a:latin typeface="Avenir Black" panose="020B0803020203020204" pitchFamily="34" charset="0"/>
              </a:defRPr>
            </a:lvl4pPr>
            <a:lvl5pPr>
              <a:defRPr>
                <a:solidFill>
                  <a:schemeClr val="bg1"/>
                </a:solidFill>
                <a:latin typeface="Avenir Black" panose="020B0803020203020204" pitchFamily="34" charset="0"/>
              </a:defRPr>
            </a:lvl5pPr>
          </a:lstStyle>
          <a:p>
            <a:pPr lvl="0"/>
            <a:r>
              <a:rPr lang="fr-FR" dirty="0"/>
              <a:t>Diapositive de transition </a:t>
            </a:r>
          </a:p>
        </p:txBody>
      </p:sp>
    </p:spTree>
    <p:extLst>
      <p:ext uri="{BB962C8B-B14F-4D97-AF65-F5344CB8AC3E}">
        <p14:creationId xmlns:p14="http://schemas.microsoft.com/office/powerpoint/2010/main" val="81944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EC2EA24-8B9E-4246-A3D8-242A650C417C}" type="datetime1">
              <a:rPr lang="fr-FR" smtClean="0"/>
              <a:pPr/>
              <a:t>05/12/2024</a:t>
            </a:fld>
            <a:endParaRPr lang="fr-FR" dirty="0"/>
          </a:p>
        </p:txBody>
      </p:sp>
      <p:sp>
        <p:nvSpPr>
          <p:cNvPr id="4" name="Espace réservé du numéro de diapositive 3"/>
          <p:cNvSpPr>
            <a:spLocks noGrp="1"/>
          </p:cNvSpPr>
          <p:nvPr>
            <p:ph type="sldNum" sz="quarter" idx="11"/>
          </p:nvPr>
        </p:nvSpPr>
        <p:spPr/>
        <p:txBody>
          <a:bodyPr/>
          <a:lstStyle/>
          <a:p>
            <a:fld id="{733122C9-A0B9-462F-8757-0847AD287B63}" type="slidenum">
              <a:rPr lang="fr-FR" smtClean="0"/>
              <a:pPr/>
              <a:t>‹N°›</a:t>
            </a:fld>
            <a:endParaRPr lang="fr-FR" dirty="0"/>
          </a:p>
        </p:txBody>
      </p:sp>
      <p:pic>
        <p:nvPicPr>
          <p:cNvPr id="5" name="Image 4">
            <a:extLst>
              <a:ext uri="{FF2B5EF4-FFF2-40B4-BE49-F238E27FC236}">
                <a16:creationId xmlns:a16="http://schemas.microsoft.com/office/drawing/2014/main" id="{BE591817-8203-832D-A7E5-2EB63E42E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9888" y="1242337"/>
            <a:ext cx="8774112" cy="3373646"/>
          </a:xfrm>
          <a:prstGeom prst="rect">
            <a:avLst/>
          </a:prstGeom>
        </p:spPr>
      </p:pic>
      <p:sp>
        <p:nvSpPr>
          <p:cNvPr id="6" name="Rectangle 5"/>
          <p:cNvSpPr/>
          <p:nvPr userDrawn="1"/>
        </p:nvSpPr>
        <p:spPr>
          <a:xfrm>
            <a:off x="1593888" y="814192"/>
            <a:ext cx="4712319" cy="4329308"/>
          </a:xfrm>
          <a:prstGeom prst="rect">
            <a:avLst/>
          </a:prstGeom>
          <a:solidFill>
            <a:srgbClr val="3F58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p:cNvSpPr>
            <a:spLocks noGrp="1"/>
          </p:cNvSpPr>
          <p:nvPr>
            <p:ph type="body" sz="quarter" idx="12" hasCustomPrompt="1"/>
          </p:nvPr>
        </p:nvSpPr>
        <p:spPr>
          <a:xfrm>
            <a:off x="2047874" y="1979613"/>
            <a:ext cx="2242289" cy="1258887"/>
          </a:xfrm>
        </p:spPr>
        <p:txBody>
          <a:bodyPr/>
          <a:lstStyle>
            <a:lvl1pPr>
              <a:defRPr baseline="0">
                <a:solidFill>
                  <a:schemeClr val="bg1"/>
                </a:solidFill>
                <a:latin typeface="Avenir Black" panose="020B0803020203020204" pitchFamily="34" charset="0"/>
              </a:defRPr>
            </a:lvl1pPr>
            <a:lvl5pPr>
              <a:defRPr/>
            </a:lvl5pPr>
          </a:lstStyle>
          <a:p>
            <a:pPr lvl="0"/>
            <a:r>
              <a:rPr lang="fr-FR" dirty="0"/>
              <a:t>Diapositive de transition</a:t>
            </a:r>
          </a:p>
        </p:txBody>
      </p:sp>
    </p:spTree>
    <p:extLst>
      <p:ext uri="{BB962C8B-B14F-4D97-AF65-F5344CB8AC3E}">
        <p14:creationId xmlns:p14="http://schemas.microsoft.com/office/powerpoint/2010/main" val="3111896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pic>
        <p:nvPicPr>
          <p:cNvPr id="13" name="Image 12"/>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a:xfrm>
            <a:off x="8315192" y="4825424"/>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5">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
        <p:nvSpPr>
          <p:cNvPr id="11"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a:xfrm>
            <a:off x="358776" y="674015"/>
            <a:ext cx="8424000" cy="540000"/>
          </a:xfrm>
        </p:spPr>
        <p:txBody>
          <a:bodyPr/>
          <a:lstStyle>
            <a:lvl1pPr>
              <a:defRPr>
                <a:solidFill>
                  <a:srgbClr val="3F589E"/>
                </a:solidFill>
                <a:latin typeface="Avenir Black" panose="020B0803020203020204" pitchFamily="34" charset="0"/>
              </a:defRPr>
            </a:lvl1pPr>
          </a:lstStyle>
          <a:p>
            <a:r>
              <a:rPr lang="fr-FR" dirty="0"/>
              <a:t>Titre	</a:t>
            </a:r>
          </a:p>
        </p:txBody>
      </p:sp>
      <p:sp>
        <p:nvSpPr>
          <p:cNvPr id="12" name="Espace réservé du texte 8">
            <a:extLst>
              <a:ext uri="{FF2B5EF4-FFF2-40B4-BE49-F238E27FC236}">
                <a16:creationId xmlns:a16="http://schemas.microsoft.com/office/drawing/2014/main" id="{7B6EB7D7-65F1-6B8E-5AF5-4239075B4D75}"/>
              </a:ext>
            </a:extLst>
          </p:cNvPr>
          <p:cNvSpPr>
            <a:spLocks noGrp="1"/>
          </p:cNvSpPr>
          <p:nvPr>
            <p:ph type="body" sz="quarter" idx="17" hasCustomPrompt="1"/>
          </p:nvPr>
        </p:nvSpPr>
        <p:spPr bwMode="gray">
          <a:xfrm>
            <a:off x="358776" y="1359017"/>
            <a:ext cx="8424862" cy="3234583"/>
          </a:xfrm>
        </p:spPr>
        <p:txBody>
          <a:bodyPr/>
          <a:lstStyle>
            <a:lvl1pPr>
              <a:defRPr>
                <a:latin typeface="Avenir" panose="020B0503020203020204" pitchFamily="34" charset="0"/>
              </a:defRPr>
            </a:lvl1pPr>
            <a:lvl2pPr>
              <a:defRPr>
                <a:latin typeface="Avenir" panose="020B0503020203020204" pitchFamily="34" charset="0"/>
              </a:defRPr>
            </a:lvl2pPr>
            <a:lvl3pPr>
              <a:defRPr>
                <a:latin typeface="Avenir" panose="020B0503020203020204" pitchFamily="34" charset="0"/>
              </a:defRPr>
            </a:lvl3pPr>
            <a:lvl4pPr>
              <a:defRPr>
                <a:latin typeface="Avenir" panose="020B0503020203020204" pitchFamily="34" charset="0"/>
              </a:defRPr>
            </a:lvl4pPr>
            <a:lvl5pPr>
              <a:defRPr>
                <a:latin typeface="Avenir" panose="020B050302020302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extLst>
      <p:ext uri="{BB962C8B-B14F-4D97-AF65-F5344CB8AC3E}">
        <p14:creationId xmlns:p14="http://schemas.microsoft.com/office/powerpoint/2010/main" val="2839577140"/>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hapitre - CONTEXTE">
    <p:spTree>
      <p:nvGrpSpPr>
        <p:cNvPr id="1" name=""/>
        <p:cNvGrpSpPr/>
        <p:nvPr/>
      </p:nvGrpSpPr>
      <p:grpSpPr>
        <a:xfrm>
          <a:off x="0" y="0"/>
          <a:ext cx="0" cy="0"/>
          <a:chOff x="0" y="0"/>
          <a:chExt cx="0" cy="0"/>
        </a:xfrm>
      </p:grpSpPr>
      <p:sp>
        <p:nvSpPr>
          <p:cNvPr id="7" name="Rectangle 6"/>
          <p:cNvSpPr/>
          <p:nvPr userDrawn="1"/>
        </p:nvSpPr>
        <p:spPr>
          <a:xfrm>
            <a:off x="0" y="727023"/>
            <a:ext cx="9144000" cy="4057378"/>
          </a:xfrm>
          <a:prstGeom prst="rect">
            <a:avLst/>
          </a:prstGeom>
          <a:solidFill>
            <a:srgbClr val="3F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164781" y="821639"/>
            <a:ext cx="8619218" cy="3724096"/>
          </a:xfrm>
          <a:prstGeom prst="rect">
            <a:avLst/>
          </a:prstGeom>
          <a:noFill/>
        </p:spPr>
        <p:txBody>
          <a:bodyPr wrap="square" rtlCol="0">
            <a:spAutoFit/>
          </a:bodyPr>
          <a:lstStyle/>
          <a:p>
            <a:r>
              <a:rPr lang="fr-FR" sz="4000" b="1" dirty="0">
                <a:solidFill>
                  <a:schemeClr val="bg1"/>
                </a:solidFill>
                <a:effectLst>
                  <a:outerShdw blurRad="38100" dist="38100" dir="2700000" algn="tl">
                    <a:srgbClr val="000000">
                      <a:alpha val="43137"/>
                    </a:srgbClr>
                  </a:outerShdw>
                </a:effectLst>
                <a:latin typeface="Marianne Medium" panose="02000000000000000000"/>
              </a:rPr>
              <a:t>Future Networks National </a:t>
            </a:r>
            <a:r>
              <a:rPr lang="fr-FR" sz="4000" b="1" dirty="0" err="1">
                <a:solidFill>
                  <a:schemeClr val="bg1"/>
                </a:solidFill>
                <a:effectLst>
                  <a:outerShdw blurRad="38100" dist="38100" dir="2700000" algn="tl">
                    <a:srgbClr val="000000">
                      <a:alpha val="43137"/>
                    </a:srgbClr>
                  </a:outerShdw>
                </a:effectLst>
                <a:latin typeface="Marianne Medium" panose="02000000000000000000"/>
              </a:rPr>
              <a:t>Strategy</a:t>
            </a:r>
            <a:endParaRPr lang="fr-FR" sz="4000" b="1" dirty="0">
              <a:solidFill>
                <a:schemeClr val="bg1"/>
              </a:solidFill>
              <a:effectLst>
                <a:outerShdw blurRad="38100" dist="38100" dir="2700000" algn="tl">
                  <a:srgbClr val="000000">
                    <a:alpha val="43137"/>
                  </a:srgbClr>
                </a:outerShdw>
              </a:effectLst>
              <a:latin typeface="Marianne Medium" panose="02000000000000000000"/>
            </a:endParaRPr>
          </a:p>
          <a:p>
            <a:endParaRPr lang="fr-FR" sz="4000" b="1" dirty="0">
              <a:solidFill>
                <a:schemeClr val="bg1"/>
              </a:solidFill>
              <a:effectLst>
                <a:outerShdw blurRad="38100" dist="38100" dir="2700000" algn="tl">
                  <a:srgbClr val="000000">
                    <a:alpha val="43137"/>
                  </a:srgbClr>
                </a:outerShdw>
              </a:effectLst>
              <a:latin typeface="Marianne Medium" panose="02000000000000000000"/>
            </a:endParaRPr>
          </a:p>
          <a:p>
            <a:r>
              <a:rPr lang="fr-FR" sz="4000" b="1" dirty="0" err="1">
                <a:solidFill>
                  <a:schemeClr val="bg1"/>
                </a:solidFill>
                <a:effectLst>
                  <a:outerShdw blurRad="38100" dist="38100" dir="2700000" algn="tl">
                    <a:srgbClr val="000000">
                      <a:alpha val="43137"/>
                    </a:srgbClr>
                  </a:outerShdw>
                </a:effectLst>
                <a:latin typeface="Marianne Medium" panose="02000000000000000000"/>
              </a:rPr>
              <a:t>Research</a:t>
            </a:r>
            <a:r>
              <a:rPr lang="fr-FR" sz="4000" b="1" dirty="0">
                <a:solidFill>
                  <a:schemeClr val="bg1"/>
                </a:solidFill>
                <a:effectLst>
                  <a:outerShdw blurRad="38100" dist="38100" dir="2700000" algn="tl">
                    <a:srgbClr val="000000">
                      <a:alpha val="43137"/>
                    </a:srgbClr>
                  </a:outerShdw>
                </a:effectLst>
                <a:latin typeface="Marianne Medium" panose="02000000000000000000"/>
              </a:rPr>
              <a:t> program (PEPR) of </a:t>
            </a:r>
            <a:r>
              <a:rPr lang="fr-FR" sz="4000" b="1" dirty="0" err="1">
                <a:solidFill>
                  <a:schemeClr val="bg1"/>
                </a:solidFill>
                <a:effectLst>
                  <a:outerShdw blurRad="38100" dist="38100" dir="2700000" algn="tl">
                    <a:srgbClr val="000000">
                      <a:alpha val="43137"/>
                    </a:srgbClr>
                  </a:outerShdw>
                </a:effectLst>
                <a:latin typeface="Marianne Medium" panose="02000000000000000000"/>
              </a:rPr>
              <a:t>this</a:t>
            </a:r>
            <a:r>
              <a:rPr lang="fr-FR" sz="4000" b="1" dirty="0">
                <a:solidFill>
                  <a:schemeClr val="bg1"/>
                </a:solidFill>
                <a:effectLst>
                  <a:outerShdw blurRad="38100" dist="38100" dir="2700000" algn="tl">
                    <a:srgbClr val="000000">
                      <a:alpha val="43137"/>
                    </a:srgbClr>
                  </a:outerShdw>
                </a:effectLst>
                <a:latin typeface="Marianne Medium" panose="02000000000000000000"/>
              </a:rPr>
              <a:t> </a:t>
            </a:r>
            <a:r>
              <a:rPr lang="fr-FR" sz="4000" b="1" dirty="0" err="1">
                <a:solidFill>
                  <a:schemeClr val="bg1"/>
                </a:solidFill>
                <a:effectLst>
                  <a:outerShdw blurRad="38100" dist="38100" dir="2700000" algn="tl">
                    <a:srgbClr val="000000">
                      <a:alpha val="43137"/>
                    </a:srgbClr>
                  </a:outerShdw>
                </a:effectLst>
                <a:latin typeface="Marianne Medium" panose="02000000000000000000"/>
              </a:rPr>
              <a:t>strategy</a:t>
            </a:r>
            <a:endParaRPr lang="fr-FR" sz="4000" b="1" dirty="0">
              <a:solidFill>
                <a:schemeClr val="bg1"/>
              </a:solidFill>
              <a:effectLst>
                <a:outerShdw blurRad="38100" dist="38100" dir="2700000" algn="tl">
                  <a:srgbClr val="000000">
                    <a:alpha val="43137"/>
                  </a:srgbClr>
                </a:outerShdw>
              </a:effectLst>
              <a:latin typeface="Marianne Medium" panose="02000000000000000000"/>
            </a:endParaRPr>
          </a:p>
          <a:p>
            <a:endParaRPr lang="fr-FR" sz="4800" b="1" dirty="0">
              <a:solidFill>
                <a:schemeClr val="bg1"/>
              </a:solidFill>
              <a:effectLst>
                <a:outerShdw blurRad="38100" dist="38100" dir="2700000" algn="tl">
                  <a:srgbClr val="000000">
                    <a:alpha val="43137"/>
                  </a:srgbClr>
                </a:outerShdw>
              </a:effectLst>
              <a:latin typeface="Marianne Medium" panose="02000000000000000000"/>
            </a:endParaRPr>
          </a:p>
          <a:p>
            <a:r>
              <a:rPr lang="fr-FR" sz="2800" b="1" dirty="0">
                <a:solidFill>
                  <a:schemeClr val="bg1"/>
                </a:solidFill>
                <a:effectLst>
                  <a:outerShdw blurRad="38100" dist="38100" dir="2700000" algn="tl">
                    <a:srgbClr val="000000">
                      <a:alpha val="43137"/>
                    </a:srgbClr>
                  </a:outerShdw>
                </a:effectLst>
                <a:latin typeface="Marianne Medium" panose="02000000000000000000"/>
              </a:rPr>
              <a:t>Daniel </a:t>
            </a:r>
            <a:r>
              <a:rPr lang="fr-FR" sz="2800" b="1" dirty="0" err="1">
                <a:solidFill>
                  <a:schemeClr val="bg1"/>
                </a:solidFill>
                <a:effectLst>
                  <a:outerShdw blurRad="38100" dist="38100" dir="2700000" algn="tl">
                    <a:srgbClr val="000000">
                      <a:alpha val="43137"/>
                    </a:srgbClr>
                  </a:outerShdw>
                </a:effectLst>
                <a:latin typeface="Marianne Medium" panose="02000000000000000000"/>
              </a:rPr>
              <a:t>Kofman</a:t>
            </a:r>
            <a:r>
              <a:rPr lang="fr-FR" sz="2800" b="1" dirty="0">
                <a:solidFill>
                  <a:schemeClr val="bg1"/>
                </a:solidFill>
                <a:effectLst>
                  <a:outerShdw blurRad="38100" dist="38100" dir="2700000" algn="tl">
                    <a:srgbClr val="000000">
                      <a:alpha val="43137"/>
                    </a:srgbClr>
                  </a:outerShdw>
                </a:effectLst>
                <a:latin typeface="Marianne Medium" panose="02000000000000000000"/>
              </a:rPr>
              <a:t> - Dimitri </a:t>
            </a:r>
            <a:r>
              <a:rPr lang="fr-FR" sz="2800" b="1" dirty="0" err="1">
                <a:solidFill>
                  <a:schemeClr val="bg1"/>
                </a:solidFill>
                <a:effectLst>
                  <a:outerShdw blurRad="38100" dist="38100" dir="2700000" algn="tl">
                    <a:srgbClr val="000000">
                      <a:alpha val="43137"/>
                    </a:srgbClr>
                  </a:outerShdw>
                </a:effectLst>
                <a:latin typeface="Marianne Medium" panose="02000000000000000000"/>
              </a:rPr>
              <a:t>Ktenas</a:t>
            </a:r>
            <a:r>
              <a:rPr lang="fr-FR" sz="2800" b="1" dirty="0">
                <a:solidFill>
                  <a:schemeClr val="bg1"/>
                </a:solidFill>
                <a:effectLst>
                  <a:outerShdw blurRad="38100" dist="38100" dir="2700000" algn="tl">
                    <a:srgbClr val="000000">
                      <a:alpha val="43137"/>
                    </a:srgbClr>
                  </a:outerShdw>
                </a:effectLst>
                <a:latin typeface="Marianne Medium" panose="02000000000000000000"/>
              </a:rPr>
              <a:t>- Serge </a:t>
            </a:r>
            <a:r>
              <a:rPr lang="fr-FR" sz="2800" b="1" dirty="0" err="1">
                <a:solidFill>
                  <a:schemeClr val="bg1"/>
                </a:solidFill>
                <a:effectLst>
                  <a:outerShdw blurRad="38100" dist="38100" dir="2700000" algn="tl">
                    <a:srgbClr val="000000">
                      <a:alpha val="43137"/>
                    </a:srgbClr>
                  </a:outerShdw>
                </a:effectLst>
                <a:latin typeface="Marianne Medium" panose="02000000000000000000"/>
              </a:rPr>
              <a:t>Verdeyme</a:t>
            </a:r>
            <a:endParaRPr lang="fr-FR" sz="2800" b="1" dirty="0">
              <a:solidFill>
                <a:schemeClr val="bg1"/>
              </a:solidFill>
              <a:effectLst>
                <a:outerShdw blurRad="38100" dist="38100" dir="2700000" algn="tl">
                  <a:srgbClr val="000000">
                    <a:alpha val="43137"/>
                  </a:srgbClr>
                </a:outerShdw>
              </a:effectLst>
              <a:latin typeface="Marianne Medium" panose="02000000000000000000"/>
            </a:endParaRPr>
          </a:p>
        </p:txBody>
      </p:sp>
      <p:cxnSp>
        <p:nvCxnSpPr>
          <p:cNvPr id="6" name="Connecteur droit 5">
            <a:extLst>
              <a:ext uri="{FF2B5EF4-FFF2-40B4-BE49-F238E27FC236}">
                <a16:creationId xmlns:a16="http://schemas.microsoft.com/office/drawing/2014/main" id="{9FF3853F-B1F6-D449-BD36-210D923B09A3}"/>
              </a:ext>
            </a:extLst>
          </p:cNvPr>
          <p:cNvCxnSpPr>
            <a:cxnSpLocks/>
          </p:cNvCxnSpPr>
          <p:nvPr userDrawn="1"/>
        </p:nvCxnSpPr>
        <p:spPr bwMode="gray">
          <a:xfrm>
            <a:off x="360000" y="4784400"/>
            <a:ext cx="842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3" name="Image 12"/>
          <p:cNvPicPr>
            <a:picLocks noChangeAspect="1"/>
          </p:cNvPicPr>
          <p:nvPr userDrawn="1"/>
        </p:nvPicPr>
        <p:blipFill rotWithShape="1">
          <a:blip r:embed="rId4">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Tree>
    <p:extLst>
      <p:ext uri="{BB962C8B-B14F-4D97-AF65-F5344CB8AC3E}">
        <p14:creationId xmlns:p14="http://schemas.microsoft.com/office/powerpoint/2010/main" val="285582569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ge de gard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E591817-8203-832D-A7E5-2EB63E42E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9888" y="1452199"/>
            <a:ext cx="8774112" cy="3373646"/>
          </a:xfrm>
          <a:prstGeom prst="rect">
            <a:avLst/>
          </a:prstGeom>
        </p:spPr>
      </p:pic>
      <p:sp>
        <p:nvSpPr>
          <p:cNvPr id="2" name="Espace réservé de la date 1">
            <a:extLst>
              <a:ext uri="{FF2B5EF4-FFF2-40B4-BE49-F238E27FC236}">
                <a16:creationId xmlns:a16="http://schemas.microsoft.com/office/drawing/2014/main" id="{8D3F41D9-DFBE-7528-A09F-B6B5DA040619}"/>
              </a:ext>
            </a:extLst>
          </p:cNvPr>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E86DA40E-957B-824A-8EF1-CA26ACD8029B}" type="datetime1">
              <a:rPr lang="fr-FR" smtClean="0"/>
              <a:t>05/12/2024</a:t>
            </a:fld>
            <a:endParaRPr lang="fr-FR" dirty="0"/>
          </a:p>
        </p:txBody>
      </p:sp>
      <p:sp>
        <p:nvSpPr>
          <p:cNvPr id="9" name="Espace réservé du numéro de diapositive 8">
            <a:extLst>
              <a:ext uri="{FF2B5EF4-FFF2-40B4-BE49-F238E27FC236}">
                <a16:creationId xmlns:a16="http://schemas.microsoft.com/office/drawing/2014/main" id="{477612D0-3A08-6094-C3D7-8130556B58F0}"/>
              </a:ext>
            </a:extLst>
          </p:cNvPr>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888" y="197371"/>
            <a:ext cx="590812" cy="587000"/>
          </a:xfrm>
          <a:prstGeom prst="rect">
            <a:avLst/>
          </a:prstGeom>
        </p:spPr>
      </p:pic>
      <p:pic>
        <p:nvPicPr>
          <p:cNvPr id="11"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92813" y="109180"/>
            <a:ext cx="2156471" cy="915452"/>
          </a:xfrm>
          <a:prstGeom prst="rect">
            <a:avLst/>
          </a:prstGeom>
        </p:spPr>
      </p:pic>
      <p:pic>
        <p:nvPicPr>
          <p:cNvPr id="15" name="Imag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58005" y="4181838"/>
            <a:ext cx="1091279" cy="335309"/>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54935" y="197371"/>
            <a:ext cx="591254" cy="587000"/>
          </a:xfrm>
          <a:prstGeom prst="rect">
            <a:avLst/>
          </a:prstGeom>
        </p:spPr>
      </p:pic>
      <p:pic>
        <p:nvPicPr>
          <p:cNvPr id="17" name="Image 16"/>
          <p:cNvPicPr>
            <a:picLocks noChangeAspect="1"/>
          </p:cNvPicPr>
          <p:nvPr userDrawn="1"/>
        </p:nvPicPr>
        <p:blipFill rotWithShape="1">
          <a:blip r:embed="rId7">
            <a:extLst>
              <a:ext uri="{28A0092B-C50C-407E-A947-70E740481C1C}">
                <a14:useLocalDpi xmlns:a14="http://schemas.microsoft.com/office/drawing/2010/main" val="0"/>
              </a:ext>
            </a:extLst>
          </a:blip>
          <a:srcRect t="16888" b="16118"/>
          <a:stretch/>
        </p:blipFill>
        <p:spPr>
          <a:xfrm>
            <a:off x="2006871" y="232504"/>
            <a:ext cx="1152022" cy="516733"/>
          </a:xfrm>
          <a:prstGeom prst="rect">
            <a:avLst/>
          </a:prstGeom>
        </p:spPr>
      </p:pic>
      <p:sp>
        <p:nvSpPr>
          <p:cNvPr id="4" name="ZoneTexte 3"/>
          <p:cNvSpPr txBox="1"/>
          <p:nvPr userDrawn="1"/>
        </p:nvSpPr>
        <p:spPr>
          <a:xfrm>
            <a:off x="386208" y="1507806"/>
            <a:ext cx="7404915" cy="3262432"/>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4000" b="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t>PEPR</a:t>
            </a:r>
          </a:p>
          <a:p>
            <a:pPr marL="0" marR="0" lvl="0" indent="0" algn="l" defTabSz="914378" rtl="0" eaLnBrk="1" fontAlgn="auto" latinLnBrk="0" hangingPunct="1">
              <a:lnSpc>
                <a:spcPct val="100000"/>
              </a:lnSpc>
              <a:spcBef>
                <a:spcPts val="0"/>
              </a:spcBef>
              <a:spcAft>
                <a:spcPts val="0"/>
              </a:spcAft>
              <a:buClrTx/>
              <a:buSzTx/>
              <a:buFontTx/>
              <a:buNone/>
              <a:tabLst/>
              <a:defRPr/>
            </a:pPr>
            <a:r>
              <a:rPr lang="fr-FR" sz="4000" b="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t>FUTURE NETWORKS</a:t>
            </a:r>
          </a:p>
          <a:p>
            <a:pPr marL="0" marR="0" lvl="0" indent="0" algn="l" defTabSz="914378" rtl="0" eaLnBrk="1" fontAlgn="auto" latinLnBrk="0" hangingPunct="1">
              <a:lnSpc>
                <a:spcPct val="100000"/>
              </a:lnSpc>
              <a:spcBef>
                <a:spcPts val="0"/>
              </a:spcBef>
              <a:spcAft>
                <a:spcPts val="0"/>
              </a:spcAft>
              <a:buClrTx/>
              <a:buSzTx/>
              <a:buFontTx/>
              <a:buNone/>
              <a:tabLst/>
              <a:defRPr/>
            </a:pPr>
            <a:endParaRPr lang="fr-FR" sz="4000" b="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endParaRPr>
          </a:p>
          <a:p>
            <a:pPr marL="0" marR="0" lvl="0" indent="0" algn="l" defTabSz="914378" rtl="0" eaLnBrk="1" fontAlgn="auto" latinLnBrk="0" hangingPunct="1">
              <a:lnSpc>
                <a:spcPct val="100000"/>
              </a:lnSpc>
              <a:spcBef>
                <a:spcPts val="0"/>
              </a:spcBef>
              <a:spcAft>
                <a:spcPts val="0"/>
              </a:spcAft>
              <a:buClrTx/>
              <a:buSzTx/>
              <a:buFontTx/>
              <a:buNone/>
              <a:tabLst/>
              <a:defRPr/>
            </a:pPr>
            <a:r>
              <a:rPr lang="fr-FR" sz="4000" b="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t>NICT Workshop</a:t>
            </a:r>
          </a:p>
          <a:p>
            <a:pPr marL="0" marR="0" lvl="0" indent="0" algn="l" defTabSz="914378" rtl="0" eaLnBrk="1" fontAlgn="auto" latinLnBrk="0" hangingPunct="1">
              <a:lnSpc>
                <a:spcPct val="100000"/>
              </a:lnSpc>
              <a:spcBef>
                <a:spcPts val="0"/>
              </a:spcBef>
              <a:spcAft>
                <a:spcPts val="0"/>
              </a:spcAft>
              <a:buClrTx/>
              <a:buSzTx/>
              <a:buFontTx/>
              <a:buNone/>
              <a:tabLst/>
              <a:defRPr/>
            </a:pPr>
            <a:r>
              <a:rPr lang="fr-FR" sz="2800" b="0" dirty="0" err="1">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t>December</a:t>
            </a:r>
            <a:r>
              <a:rPr lang="fr-FR" sz="2800" b="0" dirty="0">
                <a:ln w="15875">
                  <a:solidFill>
                    <a:schemeClr val="bg2"/>
                  </a:solidFill>
                </a:ln>
                <a:solidFill>
                  <a:schemeClr val="bg1"/>
                </a:solidFill>
                <a:effectLst>
                  <a:outerShdw blurRad="38100" dist="38100" dir="2700000" algn="tl">
                    <a:srgbClr val="000000">
                      <a:alpha val="43137"/>
                    </a:srgbClr>
                  </a:outerShdw>
                </a:effectLst>
                <a:latin typeface="Marianne Medium" panose="02000000000000000000"/>
              </a:rPr>
              <a:t> 6, 2023 </a:t>
            </a:r>
          </a:p>
          <a:p>
            <a:endParaRPr lang="fr-FR" dirty="0"/>
          </a:p>
        </p:txBody>
      </p:sp>
    </p:spTree>
    <p:extLst>
      <p:ext uri="{BB962C8B-B14F-4D97-AF65-F5344CB8AC3E}">
        <p14:creationId xmlns:p14="http://schemas.microsoft.com/office/powerpoint/2010/main" val="26727441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14">
          <p15:clr>
            <a:srgbClr val="FBAE40"/>
          </p15:clr>
        </p15:guide>
        <p15:guide id="4" pos="23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pitre - CONTEXTE">
    <p:spTree>
      <p:nvGrpSpPr>
        <p:cNvPr id="1" name=""/>
        <p:cNvGrpSpPr/>
        <p:nvPr/>
      </p:nvGrpSpPr>
      <p:grpSpPr>
        <a:xfrm>
          <a:off x="0" y="0"/>
          <a:ext cx="0" cy="0"/>
          <a:chOff x="0" y="0"/>
          <a:chExt cx="0" cy="0"/>
        </a:xfrm>
      </p:grpSpPr>
      <p:sp>
        <p:nvSpPr>
          <p:cNvPr id="7" name="Rectangle 6"/>
          <p:cNvSpPr/>
          <p:nvPr userDrawn="1"/>
        </p:nvSpPr>
        <p:spPr>
          <a:xfrm>
            <a:off x="0" y="727023"/>
            <a:ext cx="9144000" cy="4057378"/>
          </a:xfrm>
          <a:prstGeom prst="rect">
            <a:avLst/>
          </a:prstGeom>
          <a:solidFill>
            <a:srgbClr val="3F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164781" y="821639"/>
            <a:ext cx="8619218" cy="3724096"/>
          </a:xfrm>
          <a:prstGeom prst="rect">
            <a:avLst/>
          </a:prstGeom>
          <a:noFill/>
        </p:spPr>
        <p:txBody>
          <a:bodyPr wrap="square" rtlCol="0">
            <a:spAutoFit/>
          </a:bodyPr>
          <a:lstStyle/>
          <a:p>
            <a:r>
              <a:rPr lang="fr-FR" sz="4000" b="1" dirty="0">
                <a:solidFill>
                  <a:schemeClr val="bg1"/>
                </a:solidFill>
                <a:effectLst>
                  <a:outerShdw blurRad="38100" dist="38100" dir="2700000" algn="tl">
                    <a:srgbClr val="000000">
                      <a:alpha val="43137"/>
                    </a:srgbClr>
                  </a:outerShdw>
                </a:effectLst>
                <a:latin typeface="Marianne Medium" panose="02000000000000000000"/>
              </a:rPr>
              <a:t>Future Networks National </a:t>
            </a:r>
            <a:r>
              <a:rPr lang="fr-FR" sz="4000" b="1" dirty="0" err="1">
                <a:solidFill>
                  <a:schemeClr val="bg1"/>
                </a:solidFill>
                <a:effectLst>
                  <a:outerShdw blurRad="38100" dist="38100" dir="2700000" algn="tl">
                    <a:srgbClr val="000000">
                      <a:alpha val="43137"/>
                    </a:srgbClr>
                  </a:outerShdw>
                </a:effectLst>
                <a:latin typeface="Marianne Medium" panose="02000000000000000000"/>
              </a:rPr>
              <a:t>Strategy</a:t>
            </a:r>
            <a:endParaRPr lang="fr-FR" sz="4000" b="1" dirty="0">
              <a:solidFill>
                <a:schemeClr val="bg1"/>
              </a:solidFill>
              <a:effectLst>
                <a:outerShdw blurRad="38100" dist="38100" dir="2700000" algn="tl">
                  <a:srgbClr val="000000">
                    <a:alpha val="43137"/>
                  </a:srgbClr>
                </a:outerShdw>
              </a:effectLst>
              <a:latin typeface="Marianne Medium" panose="02000000000000000000"/>
            </a:endParaRPr>
          </a:p>
          <a:p>
            <a:endParaRPr lang="fr-FR" sz="4000" b="1" dirty="0">
              <a:solidFill>
                <a:schemeClr val="bg1"/>
              </a:solidFill>
              <a:effectLst>
                <a:outerShdw blurRad="38100" dist="38100" dir="2700000" algn="tl">
                  <a:srgbClr val="000000">
                    <a:alpha val="43137"/>
                  </a:srgbClr>
                </a:outerShdw>
              </a:effectLst>
              <a:latin typeface="Marianne Medium" panose="02000000000000000000"/>
            </a:endParaRPr>
          </a:p>
          <a:p>
            <a:r>
              <a:rPr lang="fr-FR" sz="4000" b="1" dirty="0" err="1">
                <a:solidFill>
                  <a:schemeClr val="bg1"/>
                </a:solidFill>
                <a:effectLst>
                  <a:outerShdw blurRad="38100" dist="38100" dir="2700000" algn="tl">
                    <a:srgbClr val="000000">
                      <a:alpha val="43137"/>
                    </a:srgbClr>
                  </a:outerShdw>
                </a:effectLst>
                <a:latin typeface="Marianne Medium" panose="02000000000000000000"/>
              </a:rPr>
              <a:t>Research</a:t>
            </a:r>
            <a:r>
              <a:rPr lang="fr-FR" sz="4000" b="1" dirty="0">
                <a:solidFill>
                  <a:schemeClr val="bg1"/>
                </a:solidFill>
                <a:effectLst>
                  <a:outerShdw blurRad="38100" dist="38100" dir="2700000" algn="tl">
                    <a:srgbClr val="000000">
                      <a:alpha val="43137"/>
                    </a:srgbClr>
                  </a:outerShdw>
                </a:effectLst>
                <a:latin typeface="Marianne Medium" panose="02000000000000000000"/>
              </a:rPr>
              <a:t> program (PEPR) of </a:t>
            </a:r>
            <a:r>
              <a:rPr lang="fr-FR" sz="4000" b="1" dirty="0" err="1">
                <a:solidFill>
                  <a:schemeClr val="bg1"/>
                </a:solidFill>
                <a:effectLst>
                  <a:outerShdw blurRad="38100" dist="38100" dir="2700000" algn="tl">
                    <a:srgbClr val="000000">
                      <a:alpha val="43137"/>
                    </a:srgbClr>
                  </a:outerShdw>
                </a:effectLst>
                <a:latin typeface="Marianne Medium" panose="02000000000000000000"/>
              </a:rPr>
              <a:t>this</a:t>
            </a:r>
            <a:r>
              <a:rPr lang="fr-FR" sz="4000" b="1" dirty="0">
                <a:solidFill>
                  <a:schemeClr val="bg1"/>
                </a:solidFill>
                <a:effectLst>
                  <a:outerShdw blurRad="38100" dist="38100" dir="2700000" algn="tl">
                    <a:srgbClr val="000000">
                      <a:alpha val="43137"/>
                    </a:srgbClr>
                  </a:outerShdw>
                </a:effectLst>
                <a:latin typeface="Marianne Medium" panose="02000000000000000000"/>
              </a:rPr>
              <a:t> </a:t>
            </a:r>
            <a:r>
              <a:rPr lang="fr-FR" sz="4000" b="1" dirty="0" err="1">
                <a:solidFill>
                  <a:schemeClr val="bg1"/>
                </a:solidFill>
                <a:effectLst>
                  <a:outerShdw blurRad="38100" dist="38100" dir="2700000" algn="tl">
                    <a:srgbClr val="000000">
                      <a:alpha val="43137"/>
                    </a:srgbClr>
                  </a:outerShdw>
                </a:effectLst>
                <a:latin typeface="Marianne Medium" panose="02000000000000000000"/>
              </a:rPr>
              <a:t>strategy</a:t>
            </a:r>
            <a:endParaRPr lang="fr-FR" sz="4000" b="1" dirty="0">
              <a:solidFill>
                <a:schemeClr val="bg1"/>
              </a:solidFill>
              <a:effectLst>
                <a:outerShdw blurRad="38100" dist="38100" dir="2700000" algn="tl">
                  <a:srgbClr val="000000">
                    <a:alpha val="43137"/>
                  </a:srgbClr>
                </a:outerShdw>
              </a:effectLst>
              <a:latin typeface="Marianne Medium" panose="02000000000000000000"/>
            </a:endParaRPr>
          </a:p>
          <a:p>
            <a:endParaRPr lang="fr-FR" sz="4800" b="1" dirty="0">
              <a:solidFill>
                <a:schemeClr val="bg1"/>
              </a:solidFill>
              <a:effectLst>
                <a:outerShdw blurRad="38100" dist="38100" dir="2700000" algn="tl">
                  <a:srgbClr val="000000">
                    <a:alpha val="43137"/>
                  </a:srgbClr>
                </a:outerShdw>
              </a:effectLst>
              <a:latin typeface="Marianne Medium" panose="02000000000000000000"/>
            </a:endParaRPr>
          </a:p>
          <a:p>
            <a:r>
              <a:rPr lang="fr-FR" sz="2800" b="1" dirty="0">
                <a:solidFill>
                  <a:schemeClr val="bg1"/>
                </a:solidFill>
                <a:effectLst>
                  <a:outerShdw blurRad="38100" dist="38100" dir="2700000" algn="tl">
                    <a:srgbClr val="000000">
                      <a:alpha val="43137"/>
                    </a:srgbClr>
                  </a:outerShdw>
                </a:effectLst>
                <a:latin typeface="Marianne Medium" panose="02000000000000000000"/>
              </a:rPr>
              <a:t>Daniel </a:t>
            </a:r>
            <a:r>
              <a:rPr lang="fr-FR" sz="2800" b="1" dirty="0" err="1">
                <a:solidFill>
                  <a:schemeClr val="bg1"/>
                </a:solidFill>
                <a:effectLst>
                  <a:outerShdw blurRad="38100" dist="38100" dir="2700000" algn="tl">
                    <a:srgbClr val="000000">
                      <a:alpha val="43137"/>
                    </a:srgbClr>
                  </a:outerShdw>
                </a:effectLst>
                <a:latin typeface="Marianne Medium" panose="02000000000000000000"/>
              </a:rPr>
              <a:t>Kofman</a:t>
            </a:r>
            <a:r>
              <a:rPr lang="fr-FR" sz="2800" b="1" dirty="0">
                <a:solidFill>
                  <a:schemeClr val="bg1"/>
                </a:solidFill>
                <a:effectLst>
                  <a:outerShdw blurRad="38100" dist="38100" dir="2700000" algn="tl">
                    <a:srgbClr val="000000">
                      <a:alpha val="43137"/>
                    </a:srgbClr>
                  </a:outerShdw>
                </a:effectLst>
                <a:latin typeface="Marianne Medium" panose="02000000000000000000"/>
              </a:rPr>
              <a:t> - Dimitri </a:t>
            </a:r>
            <a:r>
              <a:rPr lang="fr-FR" sz="2800" b="1" dirty="0" err="1">
                <a:solidFill>
                  <a:schemeClr val="bg1"/>
                </a:solidFill>
                <a:effectLst>
                  <a:outerShdw blurRad="38100" dist="38100" dir="2700000" algn="tl">
                    <a:srgbClr val="000000">
                      <a:alpha val="43137"/>
                    </a:srgbClr>
                  </a:outerShdw>
                </a:effectLst>
                <a:latin typeface="Marianne Medium" panose="02000000000000000000"/>
              </a:rPr>
              <a:t>Ktenas</a:t>
            </a:r>
            <a:r>
              <a:rPr lang="fr-FR" sz="2800" b="1" dirty="0">
                <a:solidFill>
                  <a:schemeClr val="bg1"/>
                </a:solidFill>
                <a:effectLst>
                  <a:outerShdw blurRad="38100" dist="38100" dir="2700000" algn="tl">
                    <a:srgbClr val="000000">
                      <a:alpha val="43137"/>
                    </a:srgbClr>
                  </a:outerShdw>
                </a:effectLst>
                <a:latin typeface="Marianne Medium" panose="02000000000000000000"/>
              </a:rPr>
              <a:t>- Serge </a:t>
            </a:r>
            <a:r>
              <a:rPr lang="fr-FR" sz="2800" b="1" dirty="0" err="1">
                <a:solidFill>
                  <a:schemeClr val="bg1"/>
                </a:solidFill>
                <a:effectLst>
                  <a:outerShdw blurRad="38100" dist="38100" dir="2700000" algn="tl">
                    <a:srgbClr val="000000">
                      <a:alpha val="43137"/>
                    </a:srgbClr>
                  </a:outerShdw>
                </a:effectLst>
                <a:latin typeface="Marianne Medium" panose="02000000000000000000"/>
              </a:rPr>
              <a:t>Verdeyme</a:t>
            </a:r>
            <a:endParaRPr lang="fr-FR" sz="2800" b="1" dirty="0">
              <a:solidFill>
                <a:schemeClr val="bg1"/>
              </a:solidFill>
              <a:effectLst>
                <a:outerShdw blurRad="38100" dist="38100" dir="2700000" algn="tl">
                  <a:srgbClr val="000000">
                    <a:alpha val="43137"/>
                  </a:srgbClr>
                </a:outerShdw>
              </a:effectLst>
              <a:latin typeface="Marianne Medium" panose="02000000000000000000"/>
            </a:endParaRPr>
          </a:p>
        </p:txBody>
      </p:sp>
      <p:cxnSp>
        <p:nvCxnSpPr>
          <p:cNvPr id="6" name="Connecteur droit 5">
            <a:extLst>
              <a:ext uri="{FF2B5EF4-FFF2-40B4-BE49-F238E27FC236}">
                <a16:creationId xmlns:a16="http://schemas.microsoft.com/office/drawing/2014/main" id="{9FF3853F-B1F6-D449-BD36-210D923B09A3}"/>
              </a:ext>
            </a:extLst>
          </p:cNvPr>
          <p:cNvCxnSpPr>
            <a:cxnSpLocks/>
          </p:cNvCxnSpPr>
          <p:nvPr userDrawn="1"/>
        </p:nvCxnSpPr>
        <p:spPr bwMode="gray">
          <a:xfrm>
            <a:off x="360000" y="4784400"/>
            <a:ext cx="842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3" name="Image 12"/>
          <p:cNvPicPr>
            <a:picLocks noChangeAspect="1"/>
          </p:cNvPicPr>
          <p:nvPr userDrawn="1"/>
        </p:nvPicPr>
        <p:blipFill rotWithShape="1">
          <a:blip r:embed="rId4">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Tree>
    <p:extLst>
      <p:ext uri="{BB962C8B-B14F-4D97-AF65-F5344CB8AC3E}">
        <p14:creationId xmlns:p14="http://schemas.microsoft.com/office/powerpoint/2010/main" val="24159759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pitre - ENJEUX">
    <p:spTree>
      <p:nvGrpSpPr>
        <p:cNvPr id="1" name=""/>
        <p:cNvGrpSpPr/>
        <p:nvPr/>
      </p:nvGrpSpPr>
      <p:grpSpPr>
        <a:xfrm>
          <a:off x="0" y="0"/>
          <a:ext cx="0" cy="0"/>
          <a:chOff x="0" y="0"/>
          <a:chExt cx="0" cy="0"/>
        </a:xfrm>
      </p:grpSpPr>
      <p:sp>
        <p:nvSpPr>
          <p:cNvPr id="8" name="Rectangle 7"/>
          <p:cNvSpPr/>
          <p:nvPr userDrawn="1"/>
        </p:nvSpPr>
        <p:spPr>
          <a:xfrm>
            <a:off x="0" y="698500"/>
            <a:ext cx="9144000" cy="4445000"/>
          </a:xfrm>
          <a:prstGeom prst="rect">
            <a:avLst/>
          </a:prstGeom>
          <a:solidFill>
            <a:srgbClr val="3F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9FF3853F-B1F6-D449-BD36-210D923B09A3}"/>
              </a:ext>
            </a:extLst>
          </p:cNvPr>
          <p:cNvCxnSpPr>
            <a:cxnSpLocks/>
          </p:cNvCxnSpPr>
          <p:nvPr userDrawn="1"/>
        </p:nvCxnSpPr>
        <p:spPr bwMode="gray">
          <a:xfrm>
            <a:off x="360000" y="4784400"/>
            <a:ext cx="842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415254" y="2470557"/>
            <a:ext cx="4864467" cy="830997"/>
          </a:xfrm>
          <a:prstGeom prst="rect">
            <a:avLst/>
          </a:prstGeom>
          <a:noFill/>
        </p:spPr>
        <p:txBody>
          <a:bodyPr wrap="square" rtlCol="0">
            <a:spAutoFit/>
          </a:bodyPr>
          <a:lstStyle/>
          <a:p>
            <a:r>
              <a:rPr lang="fr-FR" sz="4800" b="1" dirty="0">
                <a:solidFill>
                  <a:schemeClr val="bg1"/>
                </a:solidFill>
                <a:effectLst>
                  <a:outerShdw blurRad="38100" dist="38100" dir="2700000" algn="tl">
                    <a:srgbClr val="000000">
                      <a:alpha val="43137"/>
                    </a:srgbClr>
                  </a:outerShdw>
                </a:effectLst>
                <a:latin typeface="Marianne Medium" panose="02000000000000000000"/>
              </a:rPr>
              <a:t>CHALLENGES </a:t>
            </a:r>
          </a:p>
        </p:txBody>
      </p:sp>
      <p:sp>
        <p:nvSpPr>
          <p:cNvPr id="11" name="Espace réservé de la date 2">
            <a:extLst>
              <a:ext uri="{FF2B5EF4-FFF2-40B4-BE49-F238E27FC236}">
                <a16:creationId xmlns:a16="http://schemas.microsoft.com/office/drawing/2014/main" id="{702E1C6F-3528-6BAE-1B8F-4215D43107EE}"/>
              </a:ext>
            </a:extLst>
          </p:cNvPr>
          <p:cNvSpPr>
            <a:spLocks noGrp="1"/>
          </p:cNvSpPr>
          <p:nvPr>
            <p:ph type="dt" sz="half" idx="10"/>
          </p:nvPr>
        </p:nvSpPr>
        <p:spPr bwMode="gray">
          <a:xfrm>
            <a:off x="360000" y="4832050"/>
            <a:ext cx="1224000" cy="270000"/>
          </a:xfrm>
        </p:spPr>
        <p:txBody>
          <a:bodyPr/>
          <a:lstStyle>
            <a:lvl1pPr>
              <a:defRPr>
                <a:solidFill>
                  <a:schemeClr val="bg1"/>
                </a:solidFill>
              </a:defRPr>
            </a:lvl1pPr>
          </a:lstStyle>
          <a:p>
            <a:fld id="{47E0EE09-3A95-B84F-BD35-5EE9339016AC}" type="datetime1">
              <a:rPr lang="fr-FR" smtClean="0"/>
              <a:t>05/12/2024</a:t>
            </a:fld>
            <a:endParaRPr lang="fr-FR" dirty="0"/>
          </a:p>
        </p:txBody>
      </p:sp>
      <p:sp>
        <p:nvSpPr>
          <p:cNvPr id="12" name="Espace réservé du numéro de diapositive 4">
            <a:extLst>
              <a:ext uri="{FF2B5EF4-FFF2-40B4-BE49-F238E27FC236}">
                <a16:creationId xmlns:a16="http://schemas.microsoft.com/office/drawing/2014/main" id="{ED805E73-37D4-E877-89C4-F50BA4A0B998}"/>
              </a:ext>
            </a:extLst>
          </p:cNvPr>
          <p:cNvSpPr>
            <a:spLocks noGrp="1"/>
          </p:cNvSpPr>
          <p:nvPr>
            <p:ph type="sldNum" sz="quarter" idx="12"/>
          </p:nvPr>
        </p:nvSpPr>
        <p:spPr bwMode="gray">
          <a:xfrm>
            <a:off x="8316416" y="4832050"/>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4">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Tree>
    <p:extLst>
      <p:ext uri="{BB962C8B-B14F-4D97-AF65-F5344CB8AC3E}">
        <p14:creationId xmlns:p14="http://schemas.microsoft.com/office/powerpoint/2010/main" val="252370388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hapitre - GROUPES">
    <p:spTree>
      <p:nvGrpSpPr>
        <p:cNvPr id="1" name=""/>
        <p:cNvGrpSpPr/>
        <p:nvPr/>
      </p:nvGrpSpPr>
      <p:grpSpPr>
        <a:xfrm>
          <a:off x="0" y="0"/>
          <a:ext cx="0" cy="0"/>
          <a:chOff x="0" y="0"/>
          <a:chExt cx="0" cy="0"/>
        </a:xfrm>
      </p:grpSpPr>
      <p:sp>
        <p:nvSpPr>
          <p:cNvPr id="8" name="Rectangle 7"/>
          <p:cNvSpPr/>
          <p:nvPr userDrawn="1"/>
        </p:nvSpPr>
        <p:spPr>
          <a:xfrm>
            <a:off x="0" y="698500"/>
            <a:ext cx="9144000" cy="4445000"/>
          </a:xfrm>
          <a:prstGeom prst="rect">
            <a:avLst/>
          </a:prstGeom>
          <a:solidFill>
            <a:srgbClr val="3F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9FF3853F-B1F6-D449-BD36-210D923B09A3}"/>
              </a:ext>
            </a:extLst>
          </p:cNvPr>
          <p:cNvCxnSpPr>
            <a:cxnSpLocks/>
          </p:cNvCxnSpPr>
          <p:nvPr userDrawn="1"/>
        </p:nvCxnSpPr>
        <p:spPr bwMode="gray">
          <a:xfrm>
            <a:off x="360000" y="4784400"/>
            <a:ext cx="842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415254" y="2470557"/>
            <a:ext cx="6811862" cy="830997"/>
          </a:xfrm>
          <a:prstGeom prst="rect">
            <a:avLst/>
          </a:prstGeom>
          <a:noFill/>
        </p:spPr>
        <p:txBody>
          <a:bodyPr wrap="square" rtlCol="0">
            <a:spAutoFit/>
          </a:bodyPr>
          <a:lstStyle/>
          <a:p>
            <a:r>
              <a:rPr lang="fr-FR" sz="4800" b="1" dirty="0">
                <a:solidFill>
                  <a:schemeClr val="bg1"/>
                </a:solidFill>
                <a:effectLst>
                  <a:outerShdw blurRad="38100" dist="38100" dir="2700000" algn="tl">
                    <a:srgbClr val="000000">
                      <a:alpha val="43137"/>
                    </a:srgbClr>
                  </a:outerShdw>
                </a:effectLst>
                <a:latin typeface="Marianne Medium" panose="02000000000000000000"/>
              </a:rPr>
              <a:t>4 GROUPS OF PROJECTS</a:t>
            </a:r>
          </a:p>
        </p:txBody>
      </p:sp>
      <p:sp>
        <p:nvSpPr>
          <p:cNvPr id="11" name="Espace réservé de la date 2">
            <a:extLst>
              <a:ext uri="{FF2B5EF4-FFF2-40B4-BE49-F238E27FC236}">
                <a16:creationId xmlns:a16="http://schemas.microsoft.com/office/drawing/2014/main" id="{702E1C6F-3528-6BAE-1B8F-4215D43107EE}"/>
              </a:ext>
            </a:extLst>
          </p:cNvPr>
          <p:cNvSpPr>
            <a:spLocks noGrp="1"/>
          </p:cNvSpPr>
          <p:nvPr>
            <p:ph type="dt" sz="half" idx="10"/>
          </p:nvPr>
        </p:nvSpPr>
        <p:spPr bwMode="gray">
          <a:xfrm>
            <a:off x="360000" y="4832050"/>
            <a:ext cx="1224000" cy="270000"/>
          </a:xfrm>
        </p:spPr>
        <p:txBody>
          <a:bodyPr/>
          <a:lstStyle>
            <a:lvl1pPr>
              <a:defRPr>
                <a:solidFill>
                  <a:schemeClr val="bg1"/>
                </a:solidFill>
              </a:defRPr>
            </a:lvl1pPr>
          </a:lstStyle>
          <a:p>
            <a:fld id="{47E0EE09-3A95-B84F-BD35-5EE9339016AC}" type="datetime1">
              <a:rPr lang="fr-FR" smtClean="0"/>
              <a:t>05/12/2024</a:t>
            </a:fld>
            <a:endParaRPr lang="fr-FR" dirty="0"/>
          </a:p>
        </p:txBody>
      </p:sp>
      <p:sp>
        <p:nvSpPr>
          <p:cNvPr id="12" name="Espace réservé du numéro de diapositive 4">
            <a:extLst>
              <a:ext uri="{FF2B5EF4-FFF2-40B4-BE49-F238E27FC236}">
                <a16:creationId xmlns:a16="http://schemas.microsoft.com/office/drawing/2014/main" id="{ED805E73-37D4-E877-89C4-F50BA4A0B998}"/>
              </a:ext>
            </a:extLst>
          </p:cNvPr>
          <p:cNvSpPr>
            <a:spLocks noGrp="1"/>
          </p:cNvSpPr>
          <p:nvPr>
            <p:ph type="sldNum" sz="quarter" idx="12"/>
          </p:nvPr>
        </p:nvSpPr>
        <p:spPr bwMode="gray">
          <a:xfrm>
            <a:off x="8316416" y="4832050"/>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4">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Tree>
    <p:extLst>
      <p:ext uri="{BB962C8B-B14F-4D97-AF65-F5344CB8AC3E}">
        <p14:creationId xmlns:p14="http://schemas.microsoft.com/office/powerpoint/2010/main" val="28188292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hapitre - F2030">
    <p:spTree>
      <p:nvGrpSpPr>
        <p:cNvPr id="1" name=""/>
        <p:cNvGrpSpPr/>
        <p:nvPr/>
      </p:nvGrpSpPr>
      <p:grpSpPr>
        <a:xfrm>
          <a:off x="0" y="0"/>
          <a:ext cx="0" cy="0"/>
          <a:chOff x="0" y="0"/>
          <a:chExt cx="0" cy="0"/>
        </a:xfrm>
      </p:grpSpPr>
      <p:sp>
        <p:nvSpPr>
          <p:cNvPr id="8" name="Rectangle 7"/>
          <p:cNvSpPr/>
          <p:nvPr userDrawn="1"/>
        </p:nvSpPr>
        <p:spPr>
          <a:xfrm>
            <a:off x="0" y="698500"/>
            <a:ext cx="9144000" cy="4445000"/>
          </a:xfrm>
          <a:prstGeom prst="rect">
            <a:avLst/>
          </a:prstGeom>
          <a:solidFill>
            <a:srgbClr val="3F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9FF3853F-B1F6-D449-BD36-210D923B09A3}"/>
              </a:ext>
            </a:extLst>
          </p:cNvPr>
          <p:cNvCxnSpPr>
            <a:cxnSpLocks/>
          </p:cNvCxnSpPr>
          <p:nvPr userDrawn="1"/>
        </p:nvCxnSpPr>
        <p:spPr bwMode="gray">
          <a:xfrm>
            <a:off x="360000" y="4784400"/>
            <a:ext cx="842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415254" y="2470557"/>
            <a:ext cx="8309124" cy="1569660"/>
          </a:xfrm>
          <a:prstGeom prst="rect">
            <a:avLst/>
          </a:prstGeom>
          <a:noFill/>
        </p:spPr>
        <p:txBody>
          <a:bodyPr wrap="square" rtlCol="0">
            <a:spAutoFit/>
          </a:bodyPr>
          <a:lstStyle/>
          <a:p>
            <a:r>
              <a:rPr lang="fr-FR" sz="4800" b="1" dirty="0">
                <a:solidFill>
                  <a:schemeClr val="bg1"/>
                </a:solidFill>
                <a:effectLst>
                  <a:outerShdw blurRad="38100" dist="38100" dir="2700000" algn="tl">
                    <a:srgbClr val="000000">
                      <a:alpha val="43137"/>
                    </a:srgbClr>
                  </a:outerShdw>
                </a:effectLst>
                <a:latin typeface="Marianne Medium" panose="02000000000000000000"/>
              </a:rPr>
              <a:t>France 2030 : The 5G and Future Networks </a:t>
            </a:r>
            <a:r>
              <a:rPr lang="fr-FR" sz="4800" b="1" dirty="0" err="1">
                <a:solidFill>
                  <a:schemeClr val="bg1"/>
                </a:solidFill>
                <a:effectLst>
                  <a:outerShdw blurRad="38100" dist="38100" dir="2700000" algn="tl">
                    <a:srgbClr val="000000">
                      <a:alpha val="43137"/>
                    </a:srgbClr>
                  </a:outerShdw>
                </a:effectLst>
                <a:latin typeface="Marianne Medium" panose="02000000000000000000"/>
              </a:rPr>
              <a:t>strategy</a:t>
            </a:r>
            <a:endParaRPr lang="fr-FR" sz="4800" b="1" dirty="0">
              <a:solidFill>
                <a:schemeClr val="bg1"/>
              </a:solidFill>
              <a:effectLst>
                <a:outerShdw blurRad="38100" dist="38100" dir="2700000" algn="tl">
                  <a:srgbClr val="000000">
                    <a:alpha val="43137"/>
                  </a:srgbClr>
                </a:outerShdw>
              </a:effectLst>
              <a:latin typeface="Marianne Medium" panose="02000000000000000000"/>
            </a:endParaRPr>
          </a:p>
        </p:txBody>
      </p:sp>
      <p:sp>
        <p:nvSpPr>
          <p:cNvPr id="11" name="Espace réservé de la date 2">
            <a:extLst>
              <a:ext uri="{FF2B5EF4-FFF2-40B4-BE49-F238E27FC236}">
                <a16:creationId xmlns:a16="http://schemas.microsoft.com/office/drawing/2014/main" id="{702E1C6F-3528-6BAE-1B8F-4215D43107EE}"/>
              </a:ext>
            </a:extLst>
          </p:cNvPr>
          <p:cNvSpPr>
            <a:spLocks noGrp="1"/>
          </p:cNvSpPr>
          <p:nvPr>
            <p:ph type="dt" sz="half" idx="10"/>
          </p:nvPr>
        </p:nvSpPr>
        <p:spPr bwMode="gray">
          <a:xfrm>
            <a:off x="360000" y="4832050"/>
            <a:ext cx="1224000" cy="270000"/>
          </a:xfrm>
        </p:spPr>
        <p:txBody>
          <a:bodyPr/>
          <a:lstStyle>
            <a:lvl1pPr>
              <a:defRPr>
                <a:solidFill>
                  <a:schemeClr val="bg1"/>
                </a:solidFill>
              </a:defRPr>
            </a:lvl1pPr>
          </a:lstStyle>
          <a:p>
            <a:fld id="{47E0EE09-3A95-B84F-BD35-5EE9339016AC}" type="datetime1">
              <a:rPr lang="fr-FR" smtClean="0"/>
              <a:t>05/12/2024</a:t>
            </a:fld>
            <a:endParaRPr lang="fr-FR" dirty="0"/>
          </a:p>
        </p:txBody>
      </p:sp>
      <p:sp>
        <p:nvSpPr>
          <p:cNvPr id="12" name="Espace réservé du numéro de diapositive 4">
            <a:extLst>
              <a:ext uri="{FF2B5EF4-FFF2-40B4-BE49-F238E27FC236}">
                <a16:creationId xmlns:a16="http://schemas.microsoft.com/office/drawing/2014/main" id="{ED805E73-37D4-E877-89C4-F50BA4A0B998}"/>
              </a:ext>
            </a:extLst>
          </p:cNvPr>
          <p:cNvSpPr>
            <a:spLocks noGrp="1"/>
          </p:cNvSpPr>
          <p:nvPr>
            <p:ph type="sldNum" sz="quarter" idx="12"/>
          </p:nvPr>
        </p:nvSpPr>
        <p:spPr bwMode="gray">
          <a:xfrm>
            <a:off x="8316416" y="4832050"/>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4">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Tree>
    <p:extLst>
      <p:ext uri="{BB962C8B-B14F-4D97-AF65-F5344CB8AC3E}">
        <p14:creationId xmlns:p14="http://schemas.microsoft.com/office/powerpoint/2010/main" val="6984677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hapitre - Projets ciblés ">
    <p:spTree>
      <p:nvGrpSpPr>
        <p:cNvPr id="1" name=""/>
        <p:cNvGrpSpPr/>
        <p:nvPr/>
      </p:nvGrpSpPr>
      <p:grpSpPr>
        <a:xfrm>
          <a:off x="0" y="0"/>
          <a:ext cx="0" cy="0"/>
          <a:chOff x="0" y="0"/>
          <a:chExt cx="0" cy="0"/>
        </a:xfrm>
      </p:grpSpPr>
      <p:sp>
        <p:nvSpPr>
          <p:cNvPr id="8" name="Rectangle 7"/>
          <p:cNvSpPr/>
          <p:nvPr userDrawn="1"/>
        </p:nvSpPr>
        <p:spPr>
          <a:xfrm>
            <a:off x="0" y="698500"/>
            <a:ext cx="9144000" cy="4445000"/>
          </a:xfrm>
          <a:prstGeom prst="rect">
            <a:avLst/>
          </a:prstGeom>
          <a:solidFill>
            <a:srgbClr val="3F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9FF3853F-B1F6-D449-BD36-210D923B09A3}"/>
              </a:ext>
            </a:extLst>
          </p:cNvPr>
          <p:cNvCxnSpPr>
            <a:cxnSpLocks/>
          </p:cNvCxnSpPr>
          <p:nvPr userDrawn="1"/>
        </p:nvCxnSpPr>
        <p:spPr bwMode="gray">
          <a:xfrm>
            <a:off x="360000" y="4784400"/>
            <a:ext cx="842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415254" y="2470557"/>
            <a:ext cx="7252284" cy="830997"/>
          </a:xfrm>
          <a:prstGeom prst="rect">
            <a:avLst/>
          </a:prstGeom>
          <a:noFill/>
        </p:spPr>
        <p:txBody>
          <a:bodyPr wrap="square" rtlCol="0">
            <a:spAutoFit/>
          </a:bodyPr>
          <a:lstStyle/>
          <a:p>
            <a:r>
              <a:rPr lang="fr-FR" sz="4800" b="1" dirty="0">
                <a:solidFill>
                  <a:schemeClr val="bg1"/>
                </a:solidFill>
                <a:effectLst>
                  <a:outerShdw blurRad="38100" dist="38100" dir="2700000" algn="tl">
                    <a:srgbClr val="000000">
                      <a:alpha val="43137"/>
                    </a:srgbClr>
                  </a:outerShdw>
                </a:effectLst>
                <a:latin typeface="Marianne Medium" panose="02000000000000000000"/>
              </a:rPr>
              <a:t>PROJECTS</a:t>
            </a:r>
          </a:p>
        </p:txBody>
      </p:sp>
      <p:sp>
        <p:nvSpPr>
          <p:cNvPr id="11" name="Espace réservé de la date 2">
            <a:extLst>
              <a:ext uri="{FF2B5EF4-FFF2-40B4-BE49-F238E27FC236}">
                <a16:creationId xmlns:a16="http://schemas.microsoft.com/office/drawing/2014/main" id="{702E1C6F-3528-6BAE-1B8F-4215D43107EE}"/>
              </a:ext>
            </a:extLst>
          </p:cNvPr>
          <p:cNvSpPr>
            <a:spLocks noGrp="1"/>
          </p:cNvSpPr>
          <p:nvPr>
            <p:ph type="dt" sz="half" idx="10"/>
          </p:nvPr>
        </p:nvSpPr>
        <p:spPr bwMode="gray">
          <a:xfrm>
            <a:off x="360000" y="4832050"/>
            <a:ext cx="1224000" cy="270000"/>
          </a:xfrm>
        </p:spPr>
        <p:txBody>
          <a:bodyPr/>
          <a:lstStyle>
            <a:lvl1pPr>
              <a:defRPr>
                <a:solidFill>
                  <a:schemeClr val="bg1"/>
                </a:solidFill>
              </a:defRPr>
            </a:lvl1pPr>
          </a:lstStyle>
          <a:p>
            <a:fld id="{47E0EE09-3A95-B84F-BD35-5EE9339016AC}" type="datetime1">
              <a:rPr lang="fr-FR" smtClean="0"/>
              <a:t>05/12/2024</a:t>
            </a:fld>
            <a:endParaRPr lang="fr-FR" dirty="0"/>
          </a:p>
        </p:txBody>
      </p:sp>
      <p:sp>
        <p:nvSpPr>
          <p:cNvPr id="12" name="Espace réservé du numéro de diapositive 4">
            <a:extLst>
              <a:ext uri="{FF2B5EF4-FFF2-40B4-BE49-F238E27FC236}">
                <a16:creationId xmlns:a16="http://schemas.microsoft.com/office/drawing/2014/main" id="{ED805E73-37D4-E877-89C4-F50BA4A0B998}"/>
              </a:ext>
            </a:extLst>
          </p:cNvPr>
          <p:cNvSpPr>
            <a:spLocks noGrp="1"/>
          </p:cNvSpPr>
          <p:nvPr>
            <p:ph type="sldNum" sz="quarter" idx="12"/>
          </p:nvPr>
        </p:nvSpPr>
        <p:spPr bwMode="gray">
          <a:xfrm>
            <a:off x="8316416" y="4832050"/>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4">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Tree>
    <p:extLst>
      <p:ext uri="{BB962C8B-B14F-4D97-AF65-F5344CB8AC3E}">
        <p14:creationId xmlns:p14="http://schemas.microsoft.com/office/powerpoint/2010/main" val="20857718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pic>
        <p:nvPicPr>
          <p:cNvPr id="13" name="Image 12"/>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a:xfrm>
            <a:off x="358776" y="4825424"/>
            <a:ext cx="1224000" cy="270000"/>
          </a:xfrm>
        </p:spPr>
        <p:txBody>
          <a:bodyPr/>
          <a:lstStyle>
            <a:lvl1pPr>
              <a:defRPr>
                <a:solidFill>
                  <a:schemeClr val="bg1"/>
                </a:solidFill>
              </a:defRPr>
            </a:lvl1pPr>
          </a:lstStyle>
          <a:p>
            <a:fld id="{67304A09-C513-A949-92D2-729F48DA7B3B}" type="datetime1">
              <a:rPr lang="fr-FR" smtClean="0"/>
              <a:pPr/>
              <a:t>05/12/2024</a:t>
            </a:fld>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a:xfrm>
            <a:off x="8315192" y="4825424"/>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sp>
        <p:nvSpPr>
          <p:cNvPr id="9" name="Espace réservé du texte 8">
            <a:extLst>
              <a:ext uri="{FF2B5EF4-FFF2-40B4-BE49-F238E27FC236}">
                <a16:creationId xmlns:a16="http://schemas.microsoft.com/office/drawing/2014/main" id="{7B6EB7D7-65F1-6B8E-5AF5-4239075B4D75}"/>
              </a:ext>
            </a:extLst>
          </p:cNvPr>
          <p:cNvSpPr>
            <a:spLocks noGrp="1"/>
          </p:cNvSpPr>
          <p:nvPr>
            <p:ph type="body" sz="quarter" idx="14" hasCustomPrompt="1"/>
          </p:nvPr>
        </p:nvSpPr>
        <p:spPr bwMode="gray">
          <a:xfrm>
            <a:off x="358776" y="1893600"/>
            <a:ext cx="8424862" cy="270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5">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
        <p:nvSpPr>
          <p:cNvPr id="12"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a:xfrm>
            <a:off x="358775" y="1059908"/>
            <a:ext cx="8424000" cy="540000"/>
          </a:xfrm>
        </p:spPr>
        <p:txBody>
          <a:bodyPr/>
          <a:lstStyle>
            <a:lvl1pPr>
              <a:defRPr>
                <a:solidFill>
                  <a:srgbClr val="3F589E"/>
                </a:solidFill>
              </a:defRPr>
            </a:lvl1pPr>
          </a:lstStyle>
          <a:p>
            <a:r>
              <a:rPr lang="fr-FR" dirty="0"/>
              <a:t>TITLE</a:t>
            </a:r>
          </a:p>
        </p:txBody>
      </p:sp>
    </p:spTree>
    <p:extLst>
      <p:ext uri="{BB962C8B-B14F-4D97-AF65-F5344CB8AC3E}">
        <p14:creationId xmlns:p14="http://schemas.microsoft.com/office/powerpoint/2010/main" val="12608219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lanche Projets ciblés ">
    <p:spTree>
      <p:nvGrpSpPr>
        <p:cNvPr id="1" name=""/>
        <p:cNvGrpSpPr/>
        <p:nvPr/>
      </p:nvGrpSpPr>
      <p:grpSpPr>
        <a:xfrm>
          <a:off x="0" y="0"/>
          <a:ext cx="0" cy="0"/>
          <a:chOff x="0" y="0"/>
          <a:chExt cx="0" cy="0"/>
        </a:xfrm>
      </p:grpSpPr>
      <p:pic>
        <p:nvPicPr>
          <p:cNvPr id="16" name="Image 15"/>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3" name="Espace réservé de la date 2"/>
          <p:cNvSpPr>
            <a:spLocks noGrp="1"/>
          </p:cNvSpPr>
          <p:nvPr>
            <p:ph type="dt" sz="half" idx="10"/>
          </p:nvPr>
        </p:nvSpPr>
        <p:spPr>
          <a:xfrm>
            <a:off x="360000" y="4784400"/>
            <a:ext cx="671846" cy="270000"/>
          </a:xfrm>
        </p:spPr>
        <p:txBody>
          <a:bodyPr/>
          <a:lstStyle>
            <a:lvl1pPr>
              <a:defRPr>
                <a:solidFill>
                  <a:schemeClr val="bg1"/>
                </a:solidFill>
              </a:defRPr>
            </a:lvl1pPr>
          </a:lstStyle>
          <a:p>
            <a:fld id="{3EC2EA24-8B9E-4246-A3D8-242A650C417C}" type="datetime1">
              <a:rPr lang="fr-FR" smtClean="0"/>
              <a:pPr/>
              <a:t>05/12/2024</a:t>
            </a:fld>
            <a:endParaRPr lang="fr-FR" dirty="0"/>
          </a:p>
        </p:txBody>
      </p:sp>
      <p:sp>
        <p:nvSpPr>
          <p:cNvPr id="4" name="Espace réservé du numéro de diapositive 3"/>
          <p:cNvSpPr>
            <a:spLocks noGrp="1"/>
          </p:cNvSpPr>
          <p:nvPr>
            <p:ph type="sldNum" sz="quarter" idx="11"/>
          </p:nvPr>
        </p:nvSpPr>
        <p:spPr/>
        <p:txBody>
          <a:bodyPr/>
          <a:lstStyle>
            <a:lvl1pPr>
              <a:defRPr>
                <a:solidFill>
                  <a:schemeClr val="bg1"/>
                </a:solidFill>
              </a:defRPr>
            </a:lvl1pPr>
          </a:lstStyle>
          <a:p>
            <a:fld id="{733122C9-A0B9-462F-8757-0847AD287B63}" type="slidenum">
              <a:rPr lang="fr-FR" smtClean="0"/>
              <a:pPr/>
              <a:t>‹N°›</a:t>
            </a:fld>
            <a:endParaRPr lang="fr-FR" dirty="0"/>
          </a:p>
        </p:txBody>
      </p:sp>
      <p:sp>
        <p:nvSpPr>
          <p:cNvPr id="7" name="Espace réservé du texte 5"/>
          <p:cNvSpPr>
            <a:spLocks noGrp="1"/>
          </p:cNvSpPr>
          <p:nvPr>
            <p:ph type="body" sz="quarter" idx="14" hasCustomPrompt="1"/>
          </p:nvPr>
        </p:nvSpPr>
        <p:spPr>
          <a:xfrm>
            <a:off x="358776" y="1956974"/>
            <a:ext cx="4881244" cy="2411030"/>
          </a:xfrm>
        </p:spPr>
        <p:txBody>
          <a:bodyPr/>
          <a:lstStyle>
            <a:lvl1pPr>
              <a:defRPr sz="1050"/>
            </a:lvl1pPr>
          </a:lstStyle>
          <a:p>
            <a:pPr algn="just"/>
            <a:r>
              <a:rPr lang="fr-FR" sz="1050" dirty="0"/>
              <a:t>TEXTE</a:t>
            </a:r>
          </a:p>
          <a:p>
            <a:pPr algn="just"/>
            <a:endParaRPr lang="fr-FR" dirty="0"/>
          </a:p>
        </p:txBody>
      </p:sp>
      <p:sp>
        <p:nvSpPr>
          <p:cNvPr id="8" name="ZoneTexte 7"/>
          <p:cNvSpPr txBox="1"/>
          <p:nvPr userDrawn="1"/>
        </p:nvSpPr>
        <p:spPr>
          <a:xfrm>
            <a:off x="5439956" y="1863907"/>
            <a:ext cx="3061604" cy="276999"/>
          </a:xfrm>
          <a:prstGeom prst="rect">
            <a:avLst/>
          </a:prstGeom>
          <a:noFill/>
        </p:spPr>
        <p:txBody>
          <a:bodyPr wrap="square" rtlCol="0">
            <a:spAutoFit/>
          </a:bodyPr>
          <a:lstStyle/>
          <a:p>
            <a:r>
              <a:rPr lang="fr-FR" sz="1200" b="1" dirty="0">
                <a:solidFill>
                  <a:srgbClr val="C91D49"/>
                </a:solidFill>
                <a:effectLst>
                  <a:outerShdw blurRad="38100" dist="38100" dir="2700000" algn="tl">
                    <a:srgbClr val="000000">
                      <a:alpha val="43137"/>
                    </a:srgbClr>
                  </a:outerShdw>
                </a:effectLst>
                <a:cs typeface="Arial" panose="020B0604020202020204" pitchFamily="34" charset="0"/>
              </a:rPr>
              <a:t>Domaine d’application</a:t>
            </a:r>
            <a:endParaRPr lang="fr-FR" sz="900" dirty="0">
              <a:solidFill>
                <a:srgbClr val="C91D49"/>
              </a:solidFill>
              <a:latin typeface="Arial Black" panose="020B0A04020102020204" pitchFamily="34" charset="0"/>
              <a:cs typeface="Arial" panose="020B0604020202020204" pitchFamily="34" charset="0"/>
            </a:endParaRPr>
          </a:p>
        </p:txBody>
      </p:sp>
      <p:cxnSp>
        <p:nvCxnSpPr>
          <p:cNvPr id="9" name="Connecteur droit 8"/>
          <p:cNvCxnSpPr/>
          <p:nvPr userDrawn="1"/>
        </p:nvCxnSpPr>
        <p:spPr>
          <a:xfrm>
            <a:off x="5486096" y="2234077"/>
            <a:ext cx="0" cy="1083799"/>
          </a:xfrm>
          <a:prstGeom prst="line">
            <a:avLst/>
          </a:prstGeom>
          <a:ln w="19050">
            <a:solidFill>
              <a:srgbClr val="C91D49"/>
            </a:solidFill>
          </a:ln>
        </p:spPr>
        <p:style>
          <a:lnRef idx="1">
            <a:schemeClr val="accent1"/>
          </a:lnRef>
          <a:fillRef idx="0">
            <a:schemeClr val="accent1"/>
          </a:fillRef>
          <a:effectRef idx="0">
            <a:schemeClr val="accent1"/>
          </a:effectRef>
          <a:fontRef idx="minor">
            <a:schemeClr val="tx1"/>
          </a:fontRef>
        </p:style>
      </p:cxnSp>
      <p:sp>
        <p:nvSpPr>
          <p:cNvPr id="10" name="Espace réservé du texte 5"/>
          <p:cNvSpPr>
            <a:spLocks noGrp="1"/>
          </p:cNvSpPr>
          <p:nvPr>
            <p:ph type="body" sz="quarter" idx="15" hasCustomPrompt="1"/>
          </p:nvPr>
        </p:nvSpPr>
        <p:spPr>
          <a:xfrm>
            <a:off x="5640279" y="2234107"/>
            <a:ext cx="3142497" cy="1083769"/>
          </a:xfrm>
        </p:spPr>
        <p:txBody>
          <a:bodyPr/>
          <a:lstStyle>
            <a:lvl1pPr>
              <a:defRPr sz="1000"/>
            </a:lvl1pPr>
          </a:lstStyle>
          <a:p>
            <a:pPr algn="just"/>
            <a:r>
              <a:rPr lang="fr-FR" dirty="0"/>
              <a:t>TEXTE</a:t>
            </a:r>
          </a:p>
        </p:txBody>
      </p:sp>
      <p:cxnSp>
        <p:nvCxnSpPr>
          <p:cNvPr id="11" name="Connecteur droit 10"/>
          <p:cNvCxnSpPr/>
          <p:nvPr userDrawn="1"/>
        </p:nvCxnSpPr>
        <p:spPr>
          <a:xfrm>
            <a:off x="5486096" y="3528914"/>
            <a:ext cx="0" cy="839090"/>
          </a:xfrm>
          <a:prstGeom prst="line">
            <a:avLst/>
          </a:prstGeom>
          <a:ln w="19050">
            <a:solidFill>
              <a:srgbClr val="C91D49"/>
            </a:solidFill>
          </a:ln>
        </p:spPr>
        <p:style>
          <a:lnRef idx="1">
            <a:schemeClr val="accent1"/>
          </a:lnRef>
          <a:fillRef idx="0">
            <a:schemeClr val="accent1"/>
          </a:fillRef>
          <a:effectRef idx="0">
            <a:schemeClr val="accent1"/>
          </a:effectRef>
          <a:fontRef idx="minor">
            <a:schemeClr val="tx1"/>
          </a:fontRef>
        </p:style>
      </p:cxnSp>
      <p:sp>
        <p:nvSpPr>
          <p:cNvPr id="12" name="Espace réservé du texte 5"/>
          <p:cNvSpPr>
            <a:spLocks noGrp="1"/>
          </p:cNvSpPr>
          <p:nvPr>
            <p:ph type="body" sz="quarter" idx="16" hasCustomPrompt="1"/>
          </p:nvPr>
        </p:nvSpPr>
        <p:spPr>
          <a:xfrm>
            <a:off x="5640279" y="3528915"/>
            <a:ext cx="3142497" cy="839090"/>
          </a:xfrm>
        </p:spPr>
        <p:txBody>
          <a:bodyPr/>
          <a:lstStyle>
            <a:lvl1pPr>
              <a:defRPr sz="1000"/>
            </a:lvl1pPr>
          </a:lstStyle>
          <a:p>
            <a:pPr algn="just"/>
            <a:r>
              <a:rPr lang="fr-FR" dirty="0"/>
              <a:t>TEXTE</a:t>
            </a: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5" name="Image 14"/>
          <p:cNvPicPr>
            <a:picLocks noChangeAspect="1"/>
          </p:cNvPicPr>
          <p:nvPr userDrawn="1"/>
        </p:nvPicPr>
        <p:blipFill rotWithShape="1">
          <a:blip r:embed="rId5">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
        <p:nvSpPr>
          <p:cNvPr id="17"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a:xfrm>
            <a:off x="358775" y="1059908"/>
            <a:ext cx="8424000" cy="540000"/>
          </a:xfrm>
        </p:spPr>
        <p:txBody>
          <a:bodyPr/>
          <a:lstStyle>
            <a:lvl1pPr>
              <a:defRPr>
                <a:solidFill>
                  <a:srgbClr val="3F589E"/>
                </a:solidFill>
              </a:defRPr>
            </a:lvl1pPr>
          </a:lstStyle>
          <a:p>
            <a:r>
              <a:rPr lang="fr-FR" dirty="0"/>
              <a:t>TITLE</a:t>
            </a:r>
          </a:p>
        </p:txBody>
      </p:sp>
    </p:spTree>
    <p:extLst>
      <p:ext uri="{BB962C8B-B14F-4D97-AF65-F5344CB8AC3E}">
        <p14:creationId xmlns:p14="http://schemas.microsoft.com/office/powerpoint/2010/main" val="417175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textes sur 3 colonnes">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p:txBody>
          <a:bodyPr/>
          <a:lstStyle>
            <a:lvl1pPr>
              <a:defRPr>
                <a:solidFill>
                  <a:schemeClr val="bg1"/>
                </a:solidFill>
              </a:defRPr>
            </a:lvl1pPr>
          </a:lstStyle>
          <a:p>
            <a:fld id="{AF892652-7149-CC4F-A4DC-0DCC12314012}" type="datetime1">
              <a:rPr lang="fr-FR" smtClean="0"/>
              <a:pPr/>
              <a:t>05/12/2024</a:t>
            </a:fld>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9" name="Espace réservé du texte 8">
            <a:extLst>
              <a:ext uri="{FF2B5EF4-FFF2-40B4-BE49-F238E27FC236}">
                <a16:creationId xmlns:a16="http://schemas.microsoft.com/office/drawing/2014/main" id="{7B6EB7D7-65F1-6B8E-5AF5-4239075B4D75}"/>
              </a:ext>
            </a:extLst>
          </p:cNvPr>
          <p:cNvSpPr>
            <a:spLocks noGrp="1"/>
          </p:cNvSpPr>
          <p:nvPr>
            <p:ph type="body" sz="quarter" idx="14" hasCustomPrompt="1"/>
          </p:nvPr>
        </p:nvSpPr>
        <p:spPr bwMode="gray">
          <a:xfrm>
            <a:off x="358776" y="1893600"/>
            <a:ext cx="2520000" cy="270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texte 8">
            <a:extLst>
              <a:ext uri="{FF2B5EF4-FFF2-40B4-BE49-F238E27FC236}">
                <a16:creationId xmlns:a16="http://schemas.microsoft.com/office/drawing/2014/main" id="{88803912-4071-9F79-A27D-2DB1F52F3AD4}"/>
              </a:ext>
            </a:extLst>
          </p:cNvPr>
          <p:cNvSpPr>
            <a:spLocks noGrp="1"/>
          </p:cNvSpPr>
          <p:nvPr>
            <p:ph type="body" sz="quarter" idx="15" hasCustomPrompt="1"/>
          </p:nvPr>
        </p:nvSpPr>
        <p:spPr bwMode="gray">
          <a:xfrm>
            <a:off x="3310776" y="1893600"/>
            <a:ext cx="2520000" cy="270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8" name="Espace réservé du texte 8">
            <a:extLst>
              <a:ext uri="{FF2B5EF4-FFF2-40B4-BE49-F238E27FC236}">
                <a16:creationId xmlns:a16="http://schemas.microsoft.com/office/drawing/2014/main" id="{8CEA19CE-7F2F-A891-9CD8-BC3BD07EA012}"/>
              </a:ext>
            </a:extLst>
          </p:cNvPr>
          <p:cNvSpPr>
            <a:spLocks noGrp="1"/>
          </p:cNvSpPr>
          <p:nvPr>
            <p:ph type="body" sz="quarter" idx="16" hasCustomPrompt="1"/>
          </p:nvPr>
        </p:nvSpPr>
        <p:spPr bwMode="gray">
          <a:xfrm>
            <a:off x="6262776" y="1893600"/>
            <a:ext cx="2520000" cy="270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2" name="Titre 1">
            <a:extLst>
              <a:ext uri="{FF2B5EF4-FFF2-40B4-BE49-F238E27FC236}">
                <a16:creationId xmlns:a16="http://schemas.microsoft.com/office/drawing/2014/main" id="{DF18D742-097A-24FF-8042-38B9CC5B2F61}"/>
              </a:ext>
            </a:extLst>
          </p:cNvPr>
          <p:cNvSpPr txBox="1">
            <a:spLocks/>
          </p:cNvSpPr>
          <p:nvPr userDrawn="1"/>
        </p:nvSpPr>
        <p:spPr bwMode="gray">
          <a:xfrm>
            <a:off x="358775" y="1059908"/>
            <a:ext cx="8424000" cy="540000"/>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00" b="1" kern="1200">
                <a:solidFill>
                  <a:srgbClr val="3F589E"/>
                </a:solidFill>
                <a:latin typeface="+mj-lt"/>
                <a:ea typeface="+mj-ea"/>
                <a:cs typeface="+mj-cs"/>
              </a:defRPr>
            </a:lvl1pPr>
          </a:lstStyle>
          <a:p>
            <a:r>
              <a:rPr lang="fr-FR" dirty="0"/>
              <a:t>TITLE</a:t>
            </a:r>
          </a:p>
        </p:txBody>
      </p:sp>
    </p:spTree>
    <p:extLst>
      <p:ext uri="{BB962C8B-B14F-4D97-AF65-F5344CB8AC3E}">
        <p14:creationId xmlns:p14="http://schemas.microsoft.com/office/powerpoint/2010/main" val="1288615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texte avec visuel droit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p:txBody>
          <a:bodyPr/>
          <a:lstStyle>
            <a:lvl1pPr>
              <a:defRPr>
                <a:solidFill>
                  <a:schemeClr val="bg1"/>
                </a:solidFill>
              </a:defRPr>
            </a:lvl1pPr>
          </a:lstStyle>
          <a:p>
            <a:fld id="{492D429E-49CE-1D4A-975D-C9FFE0829B28}" type="datetime1">
              <a:rPr lang="fr-FR" smtClean="0"/>
              <a:pPr/>
              <a:t>05/12/2024</a:t>
            </a:fld>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6" name="Espace réservé pour une image  10">
            <a:extLst>
              <a:ext uri="{FF2B5EF4-FFF2-40B4-BE49-F238E27FC236}">
                <a16:creationId xmlns:a16="http://schemas.microsoft.com/office/drawing/2014/main" id="{31321762-CCD7-8767-0D39-27A762F14B38}"/>
              </a:ext>
            </a:extLst>
          </p:cNvPr>
          <p:cNvSpPr>
            <a:spLocks noGrp="1"/>
          </p:cNvSpPr>
          <p:nvPr>
            <p:ph type="pic" sz="quarter" idx="15" hasCustomPrompt="1"/>
          </p:nvPr>
        </p:nvSpPr>
        <p:spPr bwMode="gray">
          <a:xfrm>
            <a:off x="6472106" y="1736521"/>
            <a:ext cx="2311894" cy="2857079"/>
          </a:xfrm>
          <a:solidFill>
            <a:schemeClr val="bg1">
              <a:lumMod val="95000"/>
            </a:schemeClr>
          </a:solidFill>
        </p:spPr>
        <p:txBody>
          <a:bodyPr tIns="900000" anchor="ctr" anchorCtr="0"/>
          <a:lstStyle>
            <a:lvl1pPr marL="0" marR="0" indent="0" algn="ctr" defTabSz="914378" rtl="0" eaLnBrk="1" fontAlgn="auto" latinLnBrk="0" hangingPunct="1">
              <a:lnSpc>
                <a:spcPct val="100000"/>
              </a:lnSpc>
              <a:spcBef>
                <a:spcPts val="0"/>
              </a:spcBef>
              <a:spcAft>
                <a:spcPts val="0"/>
              </a:spcAft>
              <a:buClrTx/>
              <a:buSzTx/>
              <a:buFont typeface="Arial" pitchFamily="34" charset="0"/>
              <a:buNone/>
              <a:tabLst/>
              <a:defRPr sz="1000" b="1"/>
            </a:lvl1pPr>
          </a:lstStyle>
          <a:p>
            <a:r>
              <a:rPr lang="fr-FR" noProof="0" dirty="0"/>
              <a:t>Sélectionner l’icône pour insérer une image</a:t>
            </a:r>
          </a:p>
        </p:txBody>
      </p:sp>
      <p:sp>
        <p:nvSpPr>
          <p:cNvPr id="11" name="Espace réservé du texte 8">
            <a:extLst>
              <a:ext uri="{FF2B5EF4-FFF2-40B4-BE49-F238E27FC236}">
                <a16:creationId xmlns:a16="http://schemas.microsoft.com/office/drawing/2014/main" id="{915C2781-143D-B477-2591-EABF5D89A25A}"/>
              </a:ext>
            </a:extLst>
          </p:cNvPr>
          <p:cNvSpPr>
            <a:spLocks noGrp="1"/>
          </p:cNvSpPr>
          <p:nvPr>
            <p:ph type="body" sz="quarter" idx="16" hasCustomPrompt="1"/>
          </p:nvPr>
        </p:nvSpPr>
        <p:spPr bwMode="gray">
          <a:xfrm>
            <a:off x="358775" y="1736521"/>
            <a:ext cx="6050413" cy="2857077"/>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2"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a:xfrm>
            <a:off x="358775" y="1059908"/>
            <a:ext cx="8424000" cy="540000"/>
          </a:xfrm>
        </p:spPr>
        <p:txBody>
          <a:bodyPr/>
          <a:lstStyle>
            <a:lvl1pPr>
              <a:defRPr>
                <a:solidFill>
                  <a:srgbClr val="3F589E"/>
                </a:solidFill>
              </a:defRPr>
            </a:lvl1pPr>
          </a:lstStyle>
          <a:p>
            <a:r>
              <a:rPr lang="fr-FR" dirty="0"/>
              <a:t>TITLE</a:t>
            </a:r>
          </a:p>
        </p:txBody>
      </p:sp>
    </p:spTree>
    <p:extLst>
      <p:ext uri="{BB962C8B-B14F-4D97-AF65-F5344CB8AC3E}">
        <p14:creationId xmlns:p14="http://schemas.microsoft.com/office/powerpoint/2010/main" val="81822773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itre - ENJEUX">
    <p:spTree>
      <p:nvGrpSpPr>
        <p:cNvPr id="1" name=""/>
        <p:cNvGrpSpPr/>
        <p:nvPr/>
      </p:nvGrpSpPr>
      <p:grpSpPr>
        <a:xfrm>
          <a:off x="0" y="0"/>
          <a:ext cx="0" cy="0"/>
          <a:chOff x="0" y="0"/>
          <a:chExt cx="0" cy="0"/>
        </a:xfrm>
      </p:grpSpPr>
      <p:sp>
        <p:nvSpPr>
          <p:cNvPr id="8" name="Rectangle 7"/>
          <p:cNvSpPr/>
          <p:nvPr userDrawn="1"/>
        </p:nvSpPr>
        <p:spPr>
          <a:xfrm>
            <a:off x="0" y="698500"/>
            <a:ext cx="9144000" cy="4445000"/>
          </a:xfrm>
          <a:prstGeom prst="rect">
            <a:avLst/>
          </a:prstGeom>
          <a:solidFill>
            <a:srgbClr val="3F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9FF3853F-B1F6-D449-BD36-210D923B09A3}"/>
              </a:ext>
            </a:extLst>
          </p:cNvPr>
          <p:cNvCxnSpPr>
            <a:cxnSpLocks/>
          </p:cNvCxnSpPr>
          <p:nvPr userDrawn="1"/>
        </p:nvCxnSpPr>
        <p:spPr bwMode="gray">
          <a:xfrm>
            <a:off x="360000" y="4784400"/>
            <a:ext cx="842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415254" y="2470557"/>
            <a:ext cx="4864467" cy="830997"/>
          </a:xfrm>
          <a:prstGeom prst="rect">
            <a:avLst/>
          </a:prstGeom>
          <a:noFill/>
        </p:spPr>
        <p:txBody>
          <a:bodyPr wrap="square" rtlCol="0">
            <a:spAutoFit/>
          </a:bodyPr>
          <a:lstStyle/>
          <a:p>
            <a:r>
              <a:rPr lang="fr-FR" sz="4800" b="1" dirty="0">
                <a:solidFill>
                  <a:schemeClr val="bg1"/>
                </a:solidFill>
                <a:effectLst>
                  <a:outerShdw blurRad="38100" dist="38100" dir="2700000" algn="tl">
                    <a:srgbClr val="000000">
                      <a:alpha val="43137"/>
                    </a:srgbClr>
                  </a:outerShdw>
                </a:effectLst>
                <a:latin typeface="Marianne Medium" panose="02000000000000000000"/>
              </a:rPr>
              <a:t>CHALLENGES </a:t>
            </a:r>
          </a:p>
        </p:txBody>
      </p:sp>
      <p:sp>
        <p:nvSpPr>
          <p:cNvPr id="11" name="Espace réservé de la date 2">
            <a:extLst>
              <a:ext uri="{FF2B5EF4-FFF2-40B4-BE49-F238E27FC236}">
                <a16:creationId xmlns:a16="http://schemas.microsoft.com/office/drawing/2014/main" id="{702E1C6F-3528-6BAE-1B8F-4215D43107EE}"/>
              </a:ext>
            </a:extLst>
          </p:cNvPr>
          <p:cNvSpPr>
            <a:spLocks noGrp="1"/>
          </p:cNvSpPr>
          <p:nvPr>
            <p:ph type="dt" sz="half" idx="10"/>
          </p:nvPr>
        </p:nvSpPr>
        <p:spPr bwMode="gray">
          <a:xfrm>
            <a:off x="360000" y="4832050"/>
            <a:ext cx="1224000" cy="270000"/>
          </a:xfrm>
        </p:spPr>
        <p:txBody>
          <a:bodyPr/>
          <a:lstStyle>
            <a:lvl1pPr>
              <a:defRPr>
                <a:solidFill>
                  <a:schemeClr val="bg1"/>
                </a:solidFill>
              </a:defRPr>
            </a:lvl1pPr>
          </a:lstStyle>
          <a:p>
            <a:fld id="{47E0EE09-3A95-B84F-BD35-5EE9339016AC}" type="datetime1">
              <a:rPr lang="fr-FR" smtClean="0"/>
              <a:t>05/12/2024</a:t>
            </a:fld>
            <a:endParaRPr lang="fr-FR" dirty="0"/>
          </a:p>
        </p:txBody>
      </p:sp>
      <p:sp>
        <p:nvSpPr>
          <p:cNvPr id="12" name="Espace réservé du numéro de diapositive 4">
            <a:extLst>
              <a:ext uri="{FF2B5EF4-FFF2-40B4-BE49-F238E27FC236}">
                <a16:creationId xmlns:a16="http://schemas.microsoft.com/office/drawing/2014/main" id="{ED805E73-37D4-E877-89C4-F50BA4A0B998}"/>
              </a:ext>
            </a:extLst>
          </p:cNvPr>
          <p:cNvSpPr>
            <a:spLocks noGrp="1"/>
          </p:cNvSpPr>
          <p:nvPr>
            <p:ph type="sldNum" sz="quarter" idx="12"/>
          </p:nvPr>
        </p:nvSpPr>
        <p:spPr bwMode="gray">
          <a:xfrm>
            <a:off x="8316416" y="4832050"/>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4">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Tree>
    <p:extLst>
      <p:ext uri="{BB962C8B-B14F-4D97-AF65-F5344CB8AC3E}">
        <p14:creationId xmlns:p14="http://schemas.microsoft.com/office/powerpoint/2010/main" val="2667274875"/>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re et texte avec visuel droit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2"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a:xfrm>
            <a:off x="358775" y="1059908"/>
            <a:ext cx="8424000" cy="540000"/>
          </a:xfrm>
        </p:spPr>
        <p:txBody>
          <a:bodyPr/>
          <a:lstStyle>
            <a:lvl1pPr>
              <a:defRPr>
                <a:solidFill>
                  <a:srgbClr val="3F589E"/>
                </a:solidFill>
              </a:defRPr>
            </a:lvl1pPr>
          </a:lstStyle>
          <a:p>
            <a:r>
              <a:rPr lang="fr-FR" dirty="0"/>
              <a:t>TITLE</a:t>
            </a:r>
          </a:p>
        </p:txBody>
      </p:sp>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p:txBody>
          <a:bodyPr/>
          <a:lstStyle>
            <a:lvl1pPr>
              <a:defRPr>
                <a:solidFill>
                  <a:schemeClr val="bg1"/>
                </a:solidFill>
              </a:defRPr>
            </a:lvl1pPr>
          </a:lstStyle>
          <a:p>
            <a:fld id="{492D429E-49CE-1D4A-975D-C9FFE0829B28}" type="datetime1">
              <a:rPr lang="fr-FR" smtClean="0"/>
              <a:pPr/>
              <a:t>05/12/2024</a:t>
            </a:fld>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Espace réservé du texte 8">
            <a:extLst>
              <a:ext uri="{FF2B5EF4-FFF2-40B4-BE49-F238E27FC236}">
                <a16:creationId xmlns:a16="http://schemas.microsoft.com/office/drawing/2014/main" id="{915C2781-143D-B477-2591-EABF5D89A25A}"/>
              </a:ext>
            </a:extLst>
          </p:cNvPr>
          <p:cNvSpPr>
            <a:spLocks noGrp="1"/>
          </p:cNvSpPr>
          <p:nvPr>
            <p:ph type="body" sz="quarter" idx="14" hasCustomPrompt="1"/>
          </p:nvPr>
        </p:nvSpPr>
        <p:spPr bwMode="gray">
          <a:xfrm>
            <a:off x="358775" y="1736521"/>
            <a:ext cx="6050413" cy="2857077"/>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0" name="Espace réservé du texte 8">
            <a:extLst>
              <a:ext uri="{FF2B5EF4-FFF2-40B4-BE49-F238E27FC236}">
                <a16:creationId xmlns:a16="http://schemas.microsoft.com/office/drawing/2014/main" id="{915C2781-143D-B477-2591-EABF5D89A25A}"/>
              </a:ext>
            </a:extLst>
          </p:cNvPr>
          <p:cNvSpPr>
            <a:spLocks noGrp="1"/>
          </p:cNvSpPr>
          <p:nvPr>
            <p:ph type="body" sz="quarter" idx="15" hasCustomPrompt="1"/>
          </p:nvPr>
        </p:nvSpPr>
        <p:spPr bwMode="gray">
          <a:xfrm>
            <a:off x="6581164" y="1736521"/>
            <a:ext cx="2201612" cy="2857077"/>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extLst>
      <p:ext uri="{BB962C8B-B14F-4D97-AF65-F5344CB8AC3E}">
        <p14:creationId xmlns:p14="http://schemas.microsoft.com/office/powerpoint/2010/main" val="11276683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re et texte avec visuel droite">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a:xfrm>
            <a:off x="360000" y="4784400"/>
            <a:ext cx="1224000" cy="270000"/>
          </a:xfrm>
        </p:spPr>
        <p:txBody>
          <a:bodyPr/>
          <a:lstStyle>
            <a:lvl1pPr>
              <a:defRPr>
                <a:solidFill>
                  <a:schemeClr val="bg1"/>
                </a:solidFill>
              </a:defRPr>
            </a:lvl1pPr>
          </a:lstStyle>
          <a:p>
            <a:fld id="{369953E5-BB8B-E343-940B-4E8411618F11}" type="datetime1">
              <a:rPr lang="fr-FR" smtClean="0"/>
              <a:pPr/>
              <a:t>05/12/2024</a:t>
            </a:fld>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9" name="Espace réservé du graphique 8">
            <a:extLst>
              <a:ext uri="{FF2B5EF4-FFF2-40B4-BE49-F238E27FC236}">
                <a16:creationId xmlns:a16="http://schemas.microsoft.com/office/drawing/2014/main" id="{C566DB2C-6195-51DF-30D2-BB833662ECEE}"/>
              </a:ext>
            </a:extLst>
          </p:cNvPr>
          <p:cNvSpPr>
            <a:spLocks noGrp="1"/>
          </p:cNvSpPr>
          <p:nvPr>
            <p:ph type="chart" sz="quarter" idx="16" hasCustomPrompt="1"/>
          </p:nvPr>
        </p:nvSpPr>
        <p:spPr>
          <a:xfrm>
            <a:off x="360000" y="1563638"/>
            <a:ext cx="3924684" cy="3024237"/>
          </a:xfrm>
        </p:spPr>
        <p:txBody>
          <a:bodyPr tIns="900000" anchor="ctr" anchorCtr="0"/>
          <a:lstStyle>
            <a:lvl1pPr algn="ctr">
              <a:defRPr sz="1000" b="1">
                <a:solidFill>
                  <a:schemeClr val="bg1"/>
                </a:solidFill>
              </a:defRPr>
            </a:lvl1pPr>
          </a:lstStyle>
          <a:p>
            <a:r>
              <a:rPr lang="fr-FR" noProof="0" dirty="0"/>
              <a:t>Sélectionner l’icône pour insérer une image</a:t>
            </a:r>
          </a:p>
        </p:txBody>
      </p:sp>
      <p:sp>
        <p:nvSpPr>
          <p:cNvPr id="11" name="Espace réservé du graphique 8">
            <a:extLst>
              <a:ext uri="{FF2B5EF4-FFF2-40B4-BE49-F238E27FC236}">
                <a16:creationId xmlns:a16="http://schemas.microsoft.com/office/drawing/2014/main" id="{6A93FE4E-87DD-3EDC-4DA1-58EFE4618A2E}"/>
              </a:ext>
            </a:extLst>
          </p:cNvPr>
          <p:cNvSpPr>
            <a:spLocks noGrp="1"/>
          </p:cNvSpPr>
          <p:nvPr>
            <p:ph type="chart" sz="quarter" idx="17" hasCustomPrompt="1"/>
          </p:nvPr>
        </p:nvSpPr>
        <p:spPr>
          <a:xfrm>
            <a:off x="4859315" y="1563638"/>
            <a:ext cx="3924684" cy="3024237"/>
          </a:xfrm>
        </p:spPr>
        <p:txBody>
          <a:bodyPr tIns="900000" anchor="ctr" anchorCtr="0"/>
          <a:lstStyle>
            <a:lvl1pPr algn="ctr">
              <a:defRPr sz="1000" b="1">
                <a:solidFill>
                  <a:schemeClr val="bg1"/>
                </a:solidFill>
              </a:defRPr>
            </a:lvl1pPr>
          </a:lstStyle>
          <a:p>
            <a:r>
              <a:rPr lang="fr-FR" noProof="0" dirty="0"/>
              <a:t>Sélectionner l’icône pour insérer une image</a:t>
            </a:r>
          </a:p>
        </p:txBody>
      </p:sp>
      <p:sp>
        <p:nvSpPr>
          <p:cNvPr id="7" name="Titre 1">
            <a:extLst>
              <a:ext uri="{FF2B5EF4-FFF2-40B4-BE49-F238E27FC236}">
                <a16:creationId xmlns:a16="http://schemas.microsoft.com/office/drawing/2014/main" id="{DF18D742-097A-24FF-8042-38B9CC5B2F61}"/>
              </a:ext>
            </a:extLst>
          </p:cNvPr>
          <p:cNvSpPr txBox="1">
            <a:spLocks/>
          </p:cNvSpPr>
          <p:nvPr userDrawn="1"/>
        </p:nvSpPr>
        <p:spPr bwMode="gray">
          <a:xfrm>
            <a:off x="358775" y="1059908"/>
            <a:ext cx="8424000" cy="540000"/>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00" b="1" kern="1200">
                <a:solidFill>
                  <a:srgbClr val="3F589E"/>
                </a:solidFill>
                <a:latin typeface="+mj-lt"/>
                <a:ea typeface="+mj-ea"/>
                <a:cs typeface="+mj-cs"/>
              </a:defRPr>
            </a:lvl1pPr>
          </a:lstStyle>
          <a:p>
            <a:r>
              <a:rPr lang="fr-FR" dirty="0"/>
              <a:t>TITLE</a:t>
            </a:r>
          </a:p>
        </p:txBody>
      </p:sp>
    </p:spTree>
    <p:extLst>
      <p:ext uri="{BB962C8B-B14F-4D97-AF65-F5344CB8AC3E}">
        <p14:creationId xmlns:p14="http://schemas.microsoft.com/office/powerpoint/2010/main" val="12476034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rniè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5CF2076-BF42-5581-0160-6368CA9416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0395" y="1213899"/>
            <a:ext cx="8774112" cy="3373646"/>
          </a:xfrm>
          <a:prstGeom prst="rect">
            <a:avLst/>
          </a:prstGeom>
        </p:spPr>
      </p:pic>
      <p:pic>
        <p:nvPicPr>
          <p:cNvPr id="16" name="Graphique 15">
            <a:extLst>
              <a:ext uri="{FF2B5EF4-FFF2-40B4-BE49-F238E27FC236}">
                <a16:creationId xmlns:a16="http://schemas.microsoft.com/office/drawing/2014/main" id="{6FE0620A-8C0D-5F82-ABB2-35ACA2408C8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07208" y="4281984"/>
            <a:ext cx="190800" cy="190800"/>
          </a:xfrm>
          <a:prstGeom prst="rect">
            <a:avLst/>
          </a:prstGeom>
        </p:spPr>
      </p:pic>
      <p:sp>
        <p:nvSpPr>
          <p:cNvPr id="7" name="Titre 6"/>
          <p:cNvSpPr>
            <a:spLocks noGrp="1"/>
          </p:cNvSpPr>
          <p:nvPr>
            <p:ph type="title" hasCustomPrompt="1"/>
          </p:nvPr>
        </p:nvSpPr>
        <p:spPr bwMode="gray">
          <a:xfrm>
            <a:off x="3200943" y="1868150"/>
            <a:ext cx="251831" cy="797069"/>
          </a:xfrm>
          <a:custGeom>
            <a:avLst/>
            <a:gdLst>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4" fmla="*/ 6660272 w 6660272"/>
              <a:gd name="connsiteY4" fmla="*/ 792088 h 792088"/>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4" fmla="*/ 6660272 w 6660272"/>
              <a:gd name="connsiteY4" fmla="*/ 792088 h 792088"/>
              <a:gd name="connsiteX0" fmla="*/ 6660272 w 6660272"/>
              <a:gd name="connsiteY0" fmla="*/ 792088 h 792088"/>
              <a:gd name="connsiteX1" fmla="*/ 0 w 6660272"/>
              <a:gd name="connsiteY1" fmla="*/ 792080 h 792088"/>
              <a:gd name="connsiteX2" fmla="*/ 0 w 6660272"/>
              <a:gd name="connsiteY2" fmla="*/ 8 h 792088"/>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4" fmla="*/ 6660272 w 6660272"/>
              <a:gd name="connsiteY4" fmla="*/ 792088 h 792088"/>
              <a:gd name="connsiteX0" fmla="*/ 0 w 6660272"/>
              <a:gd name="connsiteY0" fmla="*/ 792080 h 792088"/>
              <a:gd name="connsiteX1" fmla="*/ 0 w 6660272"/>
              <a:gd name="connsiteY1" fmla="*/ 8 h 792088"/>
            </a:gdLst>
            <a:ahLst/>
            <a:cxnLst>
              <a:cxn ang="0">
                <a:pos x="connsiteX0" y="connsiteY0"/>
              </a:cxn>
              <a:cxn ang="0">
                <a:pos x="connsiteX1" y="connsiteY1"/>
              </a:cxn>
            </a:cxnLst>
            <a:rect l="l" t="t" r="r" b="b"/>
            <a:pathLst>
              <a:path w="6660272" h="792088" stroke="0" extrusionOk="0">
                <a:moveTo>
                  <a:pt x="6660272" y="792088"/>
                </a:moveTo>
                <a:lnTo>
                  <a:pt x="0" y="792080"/>
                </a:lnTo>
                <a:lnTo>
                  <a:pt x="0" y="8"/>
                </a:lnTo>
                <a:cubicBezTo>
                  <a:pt x="0" y="4"/>
                  <a:pt x="2981905" y="0"/>
                  <a:pt x="6660272" y="0"/>
                </a:cubicBezTo>
                <a:lnTo>
                  <a:pt x="6660272" y="792088"/>
                </a:lnTo>
                <a:close/>
              </a:path>
              <a:path w="6660272" h="792088" fill="none">
                <a:moveTo>
                  <a:pt x="0" y="792080"/>
                </a:moveTo>
                <a:lnTo>
                  <a:pt x="0" y="8"/>
                </a:lnTo>
              </a:path>
            </a:pathLst>
          </a:custGeom>
          <a:ln w="6350">
            <a:solidFill>
              <a:schemeClr val="bg1"/>
            </a:solidFill>
          </a:ln>
        </p:spPr>
        <p:txBody>
          <a:bodyPr wrap="square" lIns="468000" tIns="144000" bIns="432000" anchor="t" anchorCtr="0">
            <a:spAutoFit/>
          </a:bodyPr>
          <a:lstStyle>
            <a:lvl1pPr>
              <a:lnSpc>
                <a:spcPct val="100000"/>
              </a:lnSpc>
              <a:defRPr sz="1400" b="0" baseline="0">
                <a:solidFill>
                  <a:schemeClr val="bg1"/>
                </a:solidFill>
                <a:latin typeface="Marianne Light" panose="02000000000000000000" pitchFamily="50" charset="0"/>
              </a:defRPr>
            </a:lvl1pPr>
          </a:lstStyle>
          <a:p>
            <a:r>
              <a:rPr lang="fr-FR" dirty="0"/>
              <a:t> </a:t>
            </a:r>
          </a:p>
        </p:txBody>
      </p:sp>
      <p:sp>
        <p:nvSpPr>
          <p:cNvPr id="2" name="Espace réservé de la date 1">
            <a:extLst>
              <a:ext uri="{FF2B5EF4-FFF2-40B4-BE49-F238E27FC236}">
                <a16:creationId xmlns:a16="http://schemas.microsoft.com/office/drawing/2014/main" id="{8D3F41D9-DFBE-7528-A09F-B6B5DA040619}"/>
              </a:ext>
            </a:extLst>
          </p:cNvPr>
          <p:cNvSpPr>
            <a:spLocks noGrp="1"/>
          </p:cNvSpPr>
          <p:nvPr>
            <p:ph type="dt" sz="half" idx="10"/>
          </p:nvPr>
        </p:nvSpPr>
        <p:spPr bwMode="gray">
          <a:xfrm>
            <a:off x="0" y="4407545"/>
            <a:ext cx="180000" cy="180000"/>
          </a:xfrm>
          <a:ln>
            <a:solidFill>
              <a:schemeClr val="tx1">
                <a:alpha val="0"/>
              </a:schemeClr>
            </a:solidFill>
          </a:ln>
        </p:spPr>
        <p:txBody>
          <a:bodyPr/>
          <a:lstStyle>
            <a:lvl1pPr>
              <a:defRPr sz="100">
                <a:solidFill>
                  <a:schemeClr val="tx1">
                    <a:alpha val="0"/>
                  </a:schemeClr>
                </a:solidFill>
              </a:defRPr>
            </a:lvl1pPr>
          </a:lstStyle>
          <a:p>
            <a:fld id="{E1A4E996-1EB3-3147-8FBB-D3718A61DC7D}" type="datetime1">
              <a:rPr lang="fr-FR" smtClean="0"/>
              <a:t>05/12/2024</a:t>
            </a:fld>
            <a:endParaRPr lang="fr-FR" dirty="0"/>
          </a:p>
        </p:txBody>
      </p:sp>
      <p:sp>
        <p:nvSpPr>
          <p:cNvPr id="9" name="Espace réservé du numéro de diapositive 8">
            <a:extLst>
              <a:ext uri="{FF2B5EF4-FFF2-40B4-BE49-F238E27FC236}">
                <a16:creationId xmlns:a16="http://schemas.microsoft.com/office/drawing/2014/main" id="{477612D0-3A08-6094-C3D7-8130556B58F0}"/>
              </a:ext>
            </a:extLst>
          </p:cNvPr>
          <p:cNvSpPr>
            <a:spLocks noGrp="1"/>
          </p:cNvSpPr>
          <p:nvPr>
            <p:ph type="sldNum" sz="quarter" idx="12"/>
          </p:nvPr>
        </p:nvSpPr>
        <p:spPr bwMode="gray">
          <a:xfrm>
            <a:off x="0" y="4407545"/>
            <a:ext cx="180000" cy="180000"/>
          </a:xfrm>
          <a:ln>
            <a:solidFill>
              <a:schemeClr val="tx1">
                <a:alpha val="0"/>
              </a:schemeClr>
            </a:solidFill>
          </a:ln>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2" name="Image 11" descr="Une image contenant texte, clipart&#10;&#10;Description générée automatiquement">
            <a:extLst>
              <a:ext uri="{FF2B5EF4-FFF2-40B4-BE49-F238E27FC236}">
                <a16:creationId xmlns:a16="http://schemas.microsoft.com/office/drawing/2014/main" id="{829B01D5-ABF4-7E46-60E0-6EB273AF2BE0}"/>
              </a:ext>
            </a:extLst>
          </p:cNvPr>
          <p:cNvPicPr>
            <a:picLocks noChangeAspect="1"/>
          </p:cNvPicPr>
          <p:nvPr userDrawn="1"/>
        </p:nvPicPr>
        <p:blipFill rotWithShape="1">
          <a:blip r:embed="rId5"/>
          <a:srcRect r="69997"/>
          <a:stretch/>
        </p:blipFill>
        <p:spPr bwMode="gray">
          <a:xfrm>
            <a:off x="472707" y="4256174"/>
            <a:ext cx="216024" cy="216610"/>
          </a:xfrm>
          <a:prstGeom prst="rect">
            <a:avLst/>
          </a:prstGeom>
        </p:spPr>
      </p:pic>
      <p:pic>
        <p:nvPicPr>
          <p:cNvPr id="3" name="Image 2" descr="Une image contenant texte, clipart&#10;&#10;Description générée automatiquement">
            <a:extLst>
              <a:ext uri="{FF2B5EF4-FFF2-40B4-BE49-F238E27FC236}">
                <a16:creationId xmlns:a16="http://schemas.microsoft.com/office/drawing/2014/main" id="{3D39E13B-C318-3C6A-B069-46C955842A3C}"/>
              </a:ext>
            </a:extLst>
          </p:cNvPr>
          <p:cNvPicPr>
            <a:picLocks noChangeAspect="1"/>
          </p:cNvPicPr>
          <p:nvPr userDrawn="1"/>
        </p:nvPicPr>
        <p:blipFill rotWithShape="1">
          <a:blip r:embed="rId5"/>
          <a:srcRect l="35004" r="34993"/>
          <a:stretch/>
        </p:blipFill>
        <p:spPr bwMode="gray">
          <a:xfrm>
            <a:off x="688731" y="4256174"/>
            <a:ext cx="216024" cy="216610"/>
          </a:xfrm>
          <a:prstGeom prst="rect">
            <a:avLst/>
          </a:prstGeom>
        </p:spPr>
      </p:pic>
      <p:pic>
        <p:nvPicPr>
          <p:cNvPr id="8" name="Imag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1587" y="1468874"/>
            <a:ext cx="2878470" cy="1595620"/>
          </a:xfrm>
          <a:prstGeom prst="rect">
            <a:avLst/>
          </a:prstGeom>
        </p:spPr>
      </p:pic>
      <p:pic>
        <p:nvPicPr>
          <p:cNvPr id="17" name="Imag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85502" y="289650"/>
            <a:ext cx="590812" cy="587000"/>
          </a:xfrm>
          <a:prstGeom prst="rect">
            <a:avLst/>
          </a:prstGeom>
        </p:spPr>
      </p:pic>
      <p:pic>
        <p:nvPicPr>
          <p:cNvPr id="18" name="Imag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70549" y="289650"/>
            <a:ext cx="591254" cy="587000"/>
          </a:xfrm>
          <a:prstGeom prst="rect">
            <a:avLst/>
          </a:prstGeom>
        </p:spPr>
      </p:pic>
      <p:pic>
        <p:nvPicPr>
          <p:cNvPr id="19" name="Image 18"/>
          <p:cNvPicPr>
            <a:picLocks noChangeAspect="1"/>
          </p:cNvPicPr>
          <p:nvPr userDrawn="1"/>
        </p:nvPicPr>
        <p:blipFill rotWithShape="1">
          <a:blip r:embed="rId9">
            <a:extLst>
              <a:ext uri="{28A0092B-C50C-407E-A947-70E740481C1C}">
                <a14:useLocalDpi xmlns:a14="http://schemas.microsoft.com/office/drawing/2010/main" val="0"/>
              </a:ext>
            </a:extLst>
          </a:blip>
          <a:srcRect t="16888" b="16118"/>
          <a:stretch/>
        </p:blipFill>
        <p:spPr>
          <a:xfrm>
            <a:off x="7722485" y="324783"/>
            <a:ext cx="1152022" cy="516733"/>
          </a:xfrm>
          <a:prstGeom prst="rect">
            <a:avLst/>
          </a:prstGeom>
        </p:spPr>
      </p:pic>
      <p:sp>
        <p:nvSpPr>
          <p:cNvPr id="4" name="Rectangle 3"/>
          <p:cNvSpPr/>
          <p:nvPr userDrawn="1"/>
        </p:nvSpPr>
        <p:spPr>
          <a:xfrm>
            <a:off x="3777143" y="1698815"/>
            <a:ext cx="5207530" cy="1077218"/>
          </a:xfrm>
          <a:prstGeom prst="rect">
            <a:avLst/>
          </a:prstGeom>
        </p:spPr>
        <p:txBody>
          <a:bodyPr wrap="square">
            <a:spAutoFit/>
          </a:bodyPr>
          <a:lstStyle/>
          <a:p>
            <a:r>
              <a:rPr lang="en-GB" sz="3200" dirty="0">
                <a:solidFill>
                  <a:schemeClr val="bg1"/>
                </a:solidFill>
              </a:rPr>
              <a:t>A short description of the 10 research projects</a:t>
            </a:r>
            <a:endParaRPr lang="fr-FR" sz="3200" dirty="0">
              <a:solidFill>
                <a:schemeClr val="bg1"/>
              </a:solidFill>
            </a:endParaRPr>
          </a:p>
        </p:txBody>
      </p:sp>
      <p:pic>
        <p:nvPicPr>
          <p:cNvPr id="5" name="Image 4">
            <a:extLst>
              <a:ext uri="{FF2B5EF4-FFF2-40B4-BE49-F238E27FC236}">
                <a16:creationId xmlns:a16="http://schemas.microsoft.com/office/drawing/2014/main" id="{30E1860A-A822-7C9A-3588-202E855F579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188" y="96597"/>
            <a:ext cx="1375015" cy="583713"/>
          </a:xfrm>
          <a:prstGeom prst="rect">
            <a:avLst/>
          </a:prstGeom>
        </p:spPr>
      </p:pic>
    </p:spTree>
    <p:extLst>
      <p:ext uri="{BB962C8B-B14F-4D97-AF65-F5344CB8AC3E}">
        <p14:creationId xmlns:p14="http://schemas.microsoft.com/office/powerpoint/2010/main" val="14150679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p:txBody>
          <a:bodyPr/>
          <a:lstStyle>
            <a:lvl1pPr>
              <a:defRPr/>
            </a:lvl1pPr>
          </a:lstStyle>
          <a:p>
            <a:r>
              <a:rPr lang="fr-FR" dirty="0"/>
              <a:t>Titre</a:t>
            </a:r>
          </a:p>
        </p:txBody>
      </p:sp>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p:txBody>
          <a:bodyPr/>
          <a:lstStyle>
            <a:lvl1pPr>
              <a:defRPr baseline="0">
                <a:solidFill>
                  <a:schemeClr val="bg1"/>
                </a:solidFill>
              </a:defRPr>
            </a:lvl1pPr>
          </a:lstStyle>
          <a:p>
            <a:fld id="{67304A09-C513-A949-92D2-729F48DA7B3B}" type="datetime1">
              <a:rPr lang="fr-FR" smtClean="0"/>
              <a:pPr/>
              <a:t>05/12/2024</a:t>
            </a:fld>
            <a:endParaRPr lang="fr-FR" dirty="0"/>
          </a:p>
        </p:txBody>
      </p:sp>
      <p:sp>
        <p:nvSpPr>
          <p:cNvPr id="4" name="Espace réservé du pied de page 3">
            <a:extLst>
              <a:ext uri="{FF2B5EF4-FFF2-40B4-BE49-F238E27FC236}">
                <a16:creationId xmlns:a16="http://schemas.microsoft.com/office/drawing/2014/main" id="{0D00D454-0DEA-E8C2-834B-0750E610D1E2}"/>
              </a:ext>
            </a:extLst>
          </p:cNvPr>
          <p:cNvSpPr>
            <a:spLocks noGrp="1"/>
          </p:cNvSpPr>
          <p:nvPr>
            <p:ph type="ftr" sz="quarter" idx="11"/>
          </p:nvPr>
        </p:nvSpPr>
        <p:spPr bwMode="gray"/>
        <p:txBody>
          <a:bodyPr/>
          <a:lstStyle/>
          <a:p>
            <a:pPr algn="r"/>
            <a:r>
              <a:rPr lang="fr-FR"/>
              <a:t>Secrétariat général pour l'investissement</a:t>
            </a:r>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p:txBody>
          <a:bodyPr/>
          <a:lstStyle>
            <a:lvl1pPr>
              <a:defRPr baseline="0">
                <a:solidFill>
                  <a:schemeClr val="bg1"/>
                </a:solidFill>
              </a:defRPr>
            </a:lvl1pPr>
          </a:lstStyle>
          <a:p>
            <a:fld id="{733122C9-A0B9-462F-8757-0847AD287B63}" type="slidenum">
              <a:rPr lang="fr-FR" smtClean="0"/>
              <a:pPr/>
              <a:t>‹N°›</a:t>
            </a:fld>
            <a:endParaRPr lang="fr-FR" dirty="0"/>
          </a:p>
        </p:txBody>
      </p:sp>
      <p:sp>
        <p:nvSpPr>
          <p:cNvPr id="7" name="Espace réservé du texte 6">
            <a:extLst>
              <a:ext uri="{FF2B5EF4-FFF2-40B4-BE49-F238E27FC236}">
                <a16:creationId xmlns:a16="http://schemas.microsoft.com/office/drawing/2014/main" id="{16F24484-8447-0C6E-7B2A-C7CF801B3189}"/>
              </a:ext>
            </a:extLst>
          </p:cNvPr>
          <p:cNvSpPr>
            <a:spLocks noGrp="1"/>
          </p:cNvSpPr>
          <p:nvPr>
            <p:ph type="body" sz="quarter" idx="13" hasCustomPrompt="1"/>
          </p:nvPr>
        </p:nvSpPr>
        <p:spPr bwMode="gray">
          <a:xfrm>
            <a:off x="358776" y="1413907"/>
            <a:ext cx="8424000" cy="450000"/>
          </a:xfrm>
        </p:spPr>
        <p:txBody>
          <a:bodyPr/>
          <a:lstStyle>
            <a:lvl1pPr>
              <a:spcAft>
                <a:spcPts val="0"/>
              </a:spcAft>
              <a:defRPr sz="1500" b="1">
                <a:solidFill>
                  <a:schemeClr val="accent3"/>
                </a:solidFill>
              </a:defRPr>
            </a:lvl1pPr>
          </a:lstStyle>
          <a:p>
            <a:pPr lvl="0"/>
            <a:r>
              <a:rPr lang="fr-FR" dirty="0"/>
              <a:t>Sous-titre</a:t>
            </a:r>
          </a:p>
        </p:txBody>
      </p:sp>
      <p:sp>
        <p:nvSpPr>
          <p:cNvPr id="9" name="Espace réservé du texte 8">
            <a:extLst>
              <a:ext uri="{FF2B5EF4-FFF2-40B4-BE49-F238E27FC236}">
                <a16:creationId xmlns:a16="http://schemas.microsoft.com/office/drawing/2014/main" id="{7B6EB7D7-65F1-6B8E-5AF5-4239075B4D75}"/>
              </a:ext>
            </a:extLst>
          </p:cNvPr>
          <p:cNvSpPr>
            <a:spLocks noGrp="1"/>
          </p:cNvSpPr>
          <p:nvPr>
            <p:ph type="body" sz="quarter" idx="14" hasCustomPrompt="1"/>
          </p:nvPr>
        </p:nvSpPr>
        <p:spPr bwMode="gray">
          <a:xfrm>
            <a:off x="358776" y="1893600"/>
            <a:ext cx="8424862" cy="270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extLst>
      <p:ext uri="{BB962C8B-B14F-4D97-AF65-F5344CB8AC3E}">
        <p14:creationId xmlns:p14="http://schemas.microsoft.com/office/powerpoint/2010/main" val="279810701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e + 1 chiff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64394" y="12878"/>
            <a:ext cx="1406740" cy="749897"/>
          </a:xfrm>
          <a:prstGeom prst="rect">
            <a:avLst/>
          </a:prstGeom>
        </p:spPr>
      </p:pic>
      <p:sp>
        <p:nvSpPr>
          <p:cNvPr id="3" name="Espace réservé de la date 2"/>
          <p:cNvSpPr>
            <a:spLocks noGrp="1"/>
          </p:cNvSpPr>
          <p:nvPr>
            <p:ph type="dt" sz="half" idx="10"/>
          </p:nvPr>
        </p:nvSpPr>
        <p:spPr/>
        <p:txBody>
          <a:bodyPr/>
          <a:lstStyle>
            <a:lvl1pPr>
              <a:defRPr baseline="0">
                <a:solidFill>
                  <a:schemeClr val="bg1"/>
                </a:solidFill>
              </a:defRPr>
            </a:lvl1pPr>
          </a:lstStyle>
          <a:p>
            <a:fld id="{3EC2EA24-8B9E-4246-A3D8-242A650C417C}" type="datetime1">
              <a:rPr lang="fr-FR" smtClean="0"/>
              <a:pPr/>
              <a:t>05/12/2024</a:t>
            </a:fld>
            <a:endParaRPr lang="fr-FR" dirty="0"/>
          </a:p>
        </p:txBody>
      </p:sp>
      <p:sp>
        <p:nvSpPr>
          <p:cNvPr id="4" name="Espace réservé du numéro de diapositive 3"/>
          <p:cNvSpPr>
            <a:spLocks noGrp="1"/>
          </p:cNvSpPr>
          <p:nvPr>
            <p:ph type="sldNum" sz="quarter" idx="11"/>
          </p:nvPr>
        </p:nvSpPr>
        <p:spPr/>
        <p:txBody>
          <a:bodyPr/>
          <a:lstStyle>
            <a:lvl1pPr>
              <a:defRPr baseline="0">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01773007"/>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re de présentation vierge">
    <p:spTree>
      <p:nvGrpSpPr>
        <p:cNvPr id="1" name=""/>
        <p:cNvGrpSpPr/>
        <p:nvPr/>
      </p:nvGrpSpPr>
      <p:grpSpPr>
        <a:xfrm>
          <a:off x="0" y="0"/>
          <a:ext cx="0" cy="0"/>
          <a:chOff x="0" y="0"/>
          <a:chExt cx="0" cy="0"/>
        </a:xfrm>
      </p:grpSpPr>
      <p:sp>
        <p:nvSpPr>
          <p:cNvPr id="8" name="Espace réservé pour une image  5">
            <a:extLst>
              <a:ext uri="{FF2B5EF4-FFF2-40B4-BE49-F238E27FC236}">
                <a16:creationId xmlns:a16="http://schemas.microsoft.com/office/drawing/2014/main" id="{2206D319-F0CF-0540-825B-A4612FD03AF2}"/>
              </a:ext>
            </a:extLst>
          </p:cNvPr>
          <p:cNvSpPr>
            <a:spLocks noGrp="1"/>
          </p:cNvSpPr>
          <p:nvPr>
            <p:ph type="pic" sz="quarter" idx="17" hasCustomPrompt="1"/>
          </p:nvPr>
        </p:nvSpPr>
        <p:spPr>
          <a:xfrm>
            <a:off x="0" y="1752300"/>
            <a:ext cx="9144000" cy="3391200"/>
          </a:xfrm>
          <a:prstGeom prst="rect">
            <a:avLst/>
          </a:prstGeom>
          <a:solidFill>
            <a:schemeClr val="bg1">
              <a:lumMod val="95000"/>
            </a:schemeClr>
          </a:solidFill>
          <a:ln>
            <a:noFill/>
          </a:ln>
        </p:spPr>
        <p:txBody>
          <a:bodyPr lIns="1440000" tIns="1224000" rIns="1440000"/>
          <a:lstStyle>
            <a:lvl1pPr marL="0" marR="0" indent="0" algn="l"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 puis placez en arrière-plan</a:t>
            </a:r>
          </a:p>
        </p:txBody>
      </p:sp>
      <p:sp>
        <p:nvSpPr>
          <p:cNvPr id="14" name="Espace réservé du texte 13">
            <a:extLst>
              <a:ext uri="{FF2B5EF4-FFF2-40B4-BE49-F238E27FC236}">
                <a16:creationId xmlns:a16="http://schemas.microsoft.com/office/drawing/2014/main" id="{BC7CF547-C14D-F944-B67B-441514AF1E1B}"/>
              </a:ext>
              <a:ext uri="{C183D7F6-B498-43B3-948B-1728B52AA6E4}">
                <adec:decorative xmlns:adec="http://schemas.microsoft.com/office/drawing/2017/decorative" xmlns="" val="0"/>
              </a:ext>
            </a:extLst>
          </p:cNvPr>
          <p:cNvSpPr>
            <a:spLocks noGrp="1"/>
          </p:cNvSpPr>
          <p:nvPr>
            <p:ph type="body" sz="quarter" idx="16" hasCustomPrompt="1"/>
          </p:nvPr>
        </p:nvSpPr>
        <p:spPr>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sz="1950" b="1" i="0" kern="1200" baseline="0">
                <a:solidFill>
                  <a:schemeClr val="accent4"/>
                </a:solidFill>
                <a:latin typeface="Arial" panose="020B0604020202020204" pitchFamily="34" charset="0"/>
                <a:cs typeface="Arial" panose="020B0604020202020204" pitchFamily="34" charset="0"/>
              </a:defRPr>
            </a:lvl1pPr>
            <a:lvl2pPr marL="457200" indent="0">
              <a:buFontTx/>
              <a:buNone/>
              <a:defRPr sz="1950" baseline="0">
                <a:solidFill>
                  <a:schemeClr val="bg2"/>
                </a:solidFill>
                <a:latin typeface="+mj-lt"/>
              </a:defRPr>
            </a:lvl2pPr>
            <a:lvl3pPr marL="914400"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a:t>OPTION DE TITRE LONG      AVEC LE NOMBRE                     DE 3 LIGNES MAXIMUM</a:t>
            </a:r>
          </a:p>
        </p:txBody>
      </p:sp>
      <p:sp>
        <p:nvSpPr>
          <p:cNvPr id="7" name="Sous-titre 4">
            <a:extLst>
              <a:ext uri="{FF2B5EF4-FFF2-40B4-BE49-F238E27FC236}">
                <a16:creationId xmlns:a16="http://schemas.microsoft.com/office/drawing/2014/main" id="{4F6E0CD7-00BF-3645-9DDC-932D51625F8C}"/>
              </a:ext>
            </a:extLst>
          </p:cNvPr>
          <p:cNvSpPr>
            <a:spLocks noGrp="1"/>
          </p:cNvSpPr>
          <p:nvPr>
            <p:ph type="subTitle" idx="1" hasCustomPrompt="1"/>
          </p:nvPr>
        </p:nvSpPr>
        <p:spPr bwMode="gray">
          <a:xfrm>
            <a:off x="1710000" y="1318485"/>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SOUS TITRE ET DESCRIPTION SUR PLUSIEURS LIGNES POSSIBLE</a:t>
            </a:r>
          </a:p>
        </p:txBody>
      </p:sp>
    </p:spTree>
    <p:extLst>
      <p:ext uri="{BB962C8B-B14F-4D97-AF65-F5344CB8AC3E}">
        <p14:creationId xmlns:p14="http://schemas.microsoft.com/office/powerpoint/2010/main" val="2625860835"/>
      </p:ext>
    </p:extLst>
  </p:cSld>
  <p:clrMapOvr>
    <a:masterClrMapping/>
  </p:clrMapOvr>
  <p:extLst>
    <p:ext uri="{DCECCB84-F9BA-43D5-87BE-67443E8EF086}">
      <p15:sldGuideLst xmlns:p15="http://schemas.microsoft.com/office/powerpoint/2012/main">
        <p15:guide id="1" pos="107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userDrawn="1">
  <p:cSld name="Picto_colonne_noir">
    <p:bg>
      <p:bgPr>
        <a:solidFill>
          <a:schemeClr val="tx1"/>
        </a:solidFill>
        <a:effectLst/>
      </p:bgPr>
    </p:bg>
    <p:spTree>
      <p:nvGrpSpPr>
        <p:cNvPr id="1" name=""/>
        <p:cNvGrpSpPr/>
        <p:nvPr/>
      </p:nvGrpSpPr>
      <p:grpSpPr bwMode="auto">
        <a:xfrm>
          <a:off x="0" y="0"/>
          <a:ext cx="0" cy="0"/>
          <a:chOff x="0" y="0"/>
          <a:chExt cx="0" cy="0"/>
        </a:xfrm>
      </p:grpSpPr>
      <p:sp>
        <p:nvSpPr>
          <p:cNvPr id="13" name="Rectangle à coins arrondis 12"/>
          <p:cNvSpPr/>
          <p:nvPr userDrawn="1"/>
        </p:nvSpPr>
        <p:spPr bwMode="auto">
          <a:xfrm>
            <a:off x="3218259" y="1562222"/>
            <a:ext cx="2688431" cy="2546760"/>
          </a:xfrm>
          <a:prstGeom prst="roundRect">
            <a:avLst>
              <a:gd name="adj" fmla="val 24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a:lnSpc>
                <a:spcPct val="100000"/>
              </a:lnSpc>
              <a:spcBef>
                <a:spcPts val="0"/>
              </a:spcBef>
              <a:spcAft>
                <a:spcPts val="0"/>
              </a:spcAft>
              <a:buClrTx/>
              <a:buSzTx/>
              <a:buFontTx/>
              <a:buNone/>
              <a:defRPr/>
            </a:pPr>
            <a:endParaRPr lang="fr-FR" sz="1350" b="0" i="0" u="none" strike="noStrike" cap="none" spc="0">
              <a:ln>
                <a:noFill/>
              </a:ln>
              <a:solidFill>
                <a:srgbClr val="FFFFFF"/>
              </a:solidFill>
              <a:latin typeface="Arial"/>
              <a:ea typeface="Arial"/>
              <a:cs typeface="Arial"/>
            </a:endParaRPr>
          </a:p>
        </p:txBody>
      </p:sp>
      <p:sp>
        <p:nvSpPr>
          <p:cNvPr id="16" name="Rectangle à coins arrondis 15"/>
          <p:cNvSpPr/>
          <p:nvPr userDrawn="1"/>
        </p:nvSpPr>
        <p:spPr bwMode="auto">
          <a:xfrm>
            <a:off x="128588" y="1562223"/>
            <a:ext cx="2688431" cy="2546761"/>
          </a:xfrm>
          <a:prstGeom prst="roundRect">
            <a:avLst>
              <a:gd name="adj" fmla="val 24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a:lnSpc>
                <a:spcPct val="100000"/>
              </a:lnSpc>
              <a:spcBef>
                <a:spcPts val="0"/>
              </a:spcBef>
              <a:spcAft>
                <a:spcPts val="0"/>
              </a:spcAft>
              <a:buClrTx/>
              <a:buSzTx/>
              <a:buFontTx/>
              <a:buNone/>
              <a:defRPr/>
            </a:pPr>
            <a:endParaRPr lang="fr-FR" sz="1350" b="0" i="0" u="none" strike="noStrike" cap="none" spc="0">
              <a:ln>
                <a:noFill/>
              </a:ln>
              <a:solidFill>
                <a:srgbClr val="FFFFFF"/>
              </a:solidFill>
              <a:latin typeface="Arial"/>
              <a:ea typeface="Arial"/>
              <a:cs typeface="Arial"/>
            </a:endParaRPr>
          </a:p>
        </p:txBody>
      </p:sp>
      <p:sp>
        <p:nvSpPr>
          <p:cNvPr id="19" name="Rectangle à coins arrondis 18"/>
          <p:cNvSpPr/>
          <p:nvPr userDrawn="1"/>
        </p:nvSpPr>
        <p:spPr bwMode="auto">
          <a:xfrm>
            <a:off x="6327759" y="1562222"/>
            <a:ext cx="2688431" cy="2546760"/>
          </a:xfrm>
          <a:prstGeom prst="roundRect">
            <a:avLst>
              <a:gd name="adj" fmla="val 24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a:lnSpc>
                <a:spcPct val="100000"/>
              </a:lnSpc>
              <a:spcBef>
                <a:spcPts val="0"/>
              </a:spcBef>
              <a:spcAft>
                <a:spcPts val="0"/>
              </a:spcAft>
              <a:buClrTx/>
              <a:buSzTx/>
              <a:buFontTx/>
              <a:buNone/>
              <a:defRPr/>
            </a:pPr>
            <a:endParaRPr lang="fr-FR" sz="1350" b="0" i="0" u="none" strike="noStrike" cap="none" spc="0">
              <a:ln>
                <a:noFill/>
              </a:ln>
              <a:solidFill>
                <a:srgbClr val="FFFFFF"/>
              </a:solidFill>
              <a:latin typeface="Arial"/>
              <a:ea typeface="Arial"/>
              <a:cs typeface="Arial"/>
            </a:endParaRPr>
          </a:p>
        </p:txBody>
      </p:sp>
      <p:sp>
        <p:nvSpPr>
          <p:cNvPr id="6" name="Titre 1"/>
          <p:cNvSpPr>
            <a:spLocks noGrp="1"/>
          </p:cNvSpPr>
          <p:nvPr>
            <p:ph type="title" hasCustomPrompt="1"/>
          </p:nvPr>
        </p:nvSpPr>
        <p:spPr bwMode="auto">
          <a:xfrm>
            <a:off x="128588" y="812462"/>
            <a:ext cx="8869807" cy="486000"/>
          </a:xfrm>
          <a:prstGeom prst="rect">
            <a:avLst/>
          </a:prstGeom>
        </p:spPr>
        <p:txBody>
          <a:bodyPr vert="horz" lIns="0" tIns="0" rIns="0" bIns="0" rtlCol="0" anchor="ctr" anchorCtr="0">
            <a:normAutofit/>
          </a:bodyPr>
          <a:lstStyle>
            <a:lvl1pPr>
              <a:defRPr lang="fr-FR">
                <a:solidFill>
                  <a:schemeClr val="bg1"/>
                </a:solidFill>
              </a:defRPr>
            </a:lvl1pPr>
          </a:lstStyle>
          <a:p>
            <a:pPr lvl="0">
              <a:spcBef>
                <a:spcPts val="0"/>
              </a:spcBef>
              <a:spcAft>
                <a:spcPts val="300"/>
              </a:spcAft>
              <a:buFont typeface="Arial"/>
              <a:defRPr/>
            </a:pPr>
            <a:r>
              <a:rPr lang="fr-FR"/>
              <a:t>Titre de la diapositive</a:t>
            </a:r>
          </a:p>
        </p:txBody>
      </p:sp>
      <p:sp>
        <p:nvSpPr>
          <p:cNvPr id="3" name="Espace réservé pour une image  2"/>
          <p:cNvSpPr>
            <a:spLocks noGrp="1"/>
          </p:cNvSpPr>
          <p:nvPr>
            <p:ph type="pic" sz="quarter" idx="21" hasCustomPrompt="1"/>
          </p:nvPr>
        </p:nvSpPr>
        <p:spPr bwMode="auto">
          <a:xfrm>
            <a:off x="797803" y="1732359"/>
            <a:ext cx="1350000" cy="1350000"/>
          </a:xfrm>
          <a:prstGeom prst="rect">
            <a:avLst/>
          </a:prstGeom>
        </p:spPr>
        <p:txBody>
          <a:bodyPr anchor="ctr" anchorCtr="0">
            <a:normAutofit/>
          </a:bodyPr>
          <a:lstStyle>
            <a:lvl1pPr algn="ctr">
              <a:defRPr sz="750" b="0">
                <a:latin typeface="Verdana"/>
                <a:ea typeface="Verdana"/>
              </a:defRPr>
            </a:lvl1pPr>
          </a:lstStyle>
          <a:p>
            <a:pPr>
              <a:defRPr/>
            </a:pPr>
            <a:r>
              <a:rPr lang="fr-FR"/>
              <a:t>Picto</a:t>
            </a:r>
          </a:p>
        </p:txBody>
      </p:sp>
      <p:sp>
        <p:nvSpPr>
          <p:cNvPr id="10" name="Espace réservé pour une image  2"/>
          <p:cNvSpPr>
            <a:spLocks noGrp="1"/>
          </p:cNvSpPr>
          <p:nvPr>
            <p:ph type="pic" sz="quarter" idx="22" hasCustomPrompt="1"/>
          </p:nvPr>
        </p:nvSpPr>
        <p:spPr bwMode="auto">
          <a:xfrm>
            <a:off x="3887474" y="1732359"/>
            <a:ext cx="1350000" cy="1350000"/>
          </a:xfrm>
          <a:prstGeom prst="rect">
            <a:avLst/>
          </a:prstGeom>
        </p:spPr>
        <p:txBody>
          <a:bodyPr anchor="ctr" anchorCtr="0">
            <a:normAutofit/>
          </a:bodyPr>
          <a:lstStyle>
            <a:lvl1pPr algn="ctr">
              <a:defRPr sz="750" b="0">
                <a:latin typeface="Verdana"/>
                <a:ea typeface="Verdana"/>
              </a:defRPr>
            </a:lvl1pPr>
          </a:lstStyle>
          <a:p>
            <a:pPr>
              <a:defRPr/>
            </a:pPr>
            <a:r>
              <a:rPr lang="fr-FR"/>
              <a:t>Picto</a:t>
            </a:r>
          </a:p>
        </p:txBody>
      </p:sp>
      <p:sp>
        <p:nvSpPr>
          <p:cNvPr id="11" name="Espace réservé pour une image  2"/>
          <p:cNvSpPr>
            <a:spLocks noGrp="1"/>
          </p:cNvSpPr>
          <p:nvPr>
            <p:ph type="pic" sz="quarter" idx="23" hasCustomPrompt="1"/>
          </p:nvPr>
        </p:nvSpPr>
        <p:spPr bwMode="auto">
          <a:xfrm>
            <a:off x="6996974" y="1732359"/>
            <a:ext cx="1350000" cy="1350000"/>
          </a:xfrm>
          <a:prstGeom prst="rect">
            <a:avLst/>
          </a:prstGeom>
        </p:spPr>
        <p:txBody>
          <a:bodyPr anchor="ctr" anchorCtr="0">
            <a:normAutofit/>
          </a:bodyPr>
          <a:lstStyle>
            <a:lvl1pPr algn="ctr">
              <a:defRPr sz="750" b="0">
                <a:latin typeface="Verdana"/>
                <a:ea typeface="Verdana"/>
              </a:defRPr>
            </a:lvl1pPr>
          </a:lstStyle>
          <a:p>
            <a:pPr>
              <a:defRPr/>
            </a:pPr>
            <a:r>
              <a:rPr lang="fr-FR"/>
              <a:t>Picto</a:t>
            </a:r>
          </a:p>
        </p:txBody>
      </p:sp>
      <p:sp>
        <p:nvSpPr>
          <p:cNvPr id="12" name="Espace réservé du texte 11"/>
          <p:cNvSpPr>
            <a:spLocks noGrp="1"/>
          </p:cNvSpPr>
          <p:nvPr>
            <p:ph type="body" sz="quarter" idx="24" hasCustomPrompt="1"/>
          </p:nvPr>
        </p:nvSpPr>
        <p:spPr bwMode="auto">
          <a:xfrm>
            <a:off x="128588" y="3111751"/>
            <a:ext cx="2688431" cy="997232"/>
          </a:xfrm>
          <a:prstGeom prst="rect">
            <a:avLst/>
          </a:prstGeom>
        </p:spPr>
        <p:txBody>
          <a:bodyPr lIns="0" tIns="180000" rIns="0" bIns="0"/>
          <a:lstStyle>
            <a:lvl1pPr algn="ctr">
              <a:defRPr sz="1800" b="1">
                <a:solidFill>
                  <a:schemeClr val="tx1"/>
                </a:solidFill>
              </a:defRPr>
            </a:lvl1pPr>
            <a:lvl2pPr marL="0" indent="0" algn="ctr">
              <a:buNone/>
              <a:defRPr sz="135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defRPr/>
            </a:pPr>
            <a:r>
              <a:rPr lang="fr-FR"/>
              <a:t>Titre A</a:t>
            </a:r>
            <a:endParaRPr/>
          </a:p>
          <a:p>
            <a:pPr lvl="1">
              <a:defRPr/>
            </a:pPr>
            <a:r>
              <a:rPr lang="fr-FR"/>
              <a:t>Deuxième niveau</a:t>
            </a:r>
            <a:endParaRPr/>
          </a:p>
        </p:txBody>
      </p:sp>
      <p:sp>
        <p:nvSpPr>
          <p:cNvPr id="14" name="Espace réservé du texte 11"/>
          <p:cNvSpPr>
            <a:spLocks noGrp="1"/>
          </p:cNvSpPr>
          <p:nvPr>
            <p:ph type="body" sz="quarter" idx="25" hasCustomPrompt="1"/>
          </p:nvPr>
        </p:nvSpPr>
        <p:spPr bwMode="auto">
          <a:xfrm>
            <a:off x="3218260" y="3111751"/>
            <a:ext cx="2688431" cy="997232"/>
          </a:xfrm>
          <a:prstGeom prst="rect">
            <a:avLst/>
          </a:prstGeom>
        </p:spPr>
        <p:txBody>
          <a:bodyPr lIns="0" tIns="180000" rIns="0" bIns="0"/>
          <a:lstStyle>
            <a:lvl1pPr algn="ctr">
              <a:defRPr lang="fr-FR" sz="1800" b="1">
                <a:solidFill>
                  <a:schemeClr val="tx1"/>
                </a:solidFill>
                <a:latin typeface="+mn-lt"/>
                <a:ea typeface="+mn-ea"/>
                <a:cs typeface="+mn-cs"/>
              </a:defRPr>
            </a:lvl1pPr>
            <a:lvl2pPr marL="0" indent="0" algn="ctr">
              <a:buNone/>
              <a:defRPr sz="135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ctr" defTabSz="685800">
              <a:lnSpc>
                <a:spcPct val="100000"/>
              </a:lnSpc>
              <a:spcBef>
                <a:spcPts val="900"/>
              </a:spcBef>
              <a:buClr>
                <a:schemeClr val="tx2"/>
              </a:buClr>
              <a:buSzPct val="90000"/>
              <a:buFont typeface="Arial"/>
              <a:buNone/>
              <a:defRPr/>
            </a:pPr>
            <a:r>
              <a:rPr lang="fr-FR"/>
              <a:t>Titre B</a:t>
            </a:r>
            <a:endParaRPr/>
          </a:p>
          <a:p>
            <a:pPr lvl="1">
              <a:defRPr/>
            </a:pPr>
            <a:r>
              <a:rPr lang="fr-FR"/>
              <a:t>Deuxième niveau</a:t>
            </a:r>
            <a:endParaRPr/>
          </a:p>
        </p:txBody>
      </p:sp>
      <p:sp>
        <p:nvSpPr>
          <p:cNvPr id="15" name="Espace réservé du texte 11"/>
          <p:cNvSpPr>
            <a:spLocks noGrp="1"/>
          </p:cNvSpPr>
          <p:nvPr>
            <p:ph type="body" sz="quarter" idx="26" hasCustomPrompt="1"/>
          </p:nvPr>
        </p:nvSpPr>
        <p:spPr bwMode="auto">
          <a:xfrm>
            <a:off x="6327760" y="3111751"/>
            <a:ext cx="2688431" cy="997232"/>
          </a:xfrm>
          <a:prstGeom prst="rect">
            <a:avLst/>
          </a:prstGeom>
        </p:spPr>
        <p:txBody>
          <a:bodyPr lIns="0" tIns="180000" rIns="0" bIns="0"/>
          <a:lstStyle>
            <a:lvl1pPr algn="ctr">
              <a:defRPr lang="fr-FR" sz="1800" b="1">
                <a:solidFill>
                  <a:schemeClr val="tx1"/>
                </a:solidFill>
                <a:latin typeface="+mn-lt"/>
                <a:ea typeface="+mn-ea"/>
                <a:cs typeface="+mn-cs"/>
              </a:defRPr>
            </a:lvl1pPr>
            <a:lvl2pPr marL="0" indent="0" algn="ctr">
              <a:buNone/>
              <a:defRPr sz="135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ctr" defTabSz="685800">
              <a:lnSpc>
                <a:spcPct val="100000"/>
              </a:lnSpc>
              <a:spcBef>
                <a:spcPts val="900"/>
              </a:spcBef>
              <a:buClr>
                <a:schemeClr val="tx2"/>
              </a:buClr>
              <a:buSzPct val="90000"/>
              <a:buFont typeface="Arial"/>
              <a:buNone/>
              <a:defRPr/>
            </a:pPr>
            <a:r>
              <a:rPr lang="fr-FR"/>
              <a:t>Titre C</a:t>
            </a:r>
            <a:endParaRPr/>
          </a:p>
          <a:p>
            <a:pPr lvl="1">
              <a:defRPr/>
            </a:pPr>
            <a:r>
              <a:rPr lang="fr-FR"/>
              <a:t>Deuxième niveau</a:t>
            </a:r>
            <a:endParaRPr/>
          </a:p>
        </p:txBody>
      </p:sp>
      <p:sp>
        <p:nvSpPr>
          <p:cNvPr id="5" name="Espace réservé du texte 4"/>
          <p:cNvSpPr>
            <a:spLocks noGrp="1"/>
          </p:cNvSpPr>
          <p:nvPr>
            <p:ph type="body" sz="quarter" idx="27" hasCustomPrompt="1"/>
          </p:nvPr>
        </p:nvSpPr>
        <p:spPr bwMode="auto">
          <a:xfrm>
            <a:off x="142034" y="672236"/>
            <a:ext cx="1394274" cy="280452"/>
          </a:xfrm>
          <a:prstGeom prst="rect">
            <a:avLst/>
          </a:prstGeom>
          <a:solidFill>
            <a:schemeClr val="tx2"/>
          </a:solidFill>
          <a:effectLst/>
        </p:spPr>
        <p:txBody>
          <a:bodyPr vert="horz" wrap="square" lIns="72000" tIns="36000" rIns="72000" bIns="36000" rtlCol="0">
            <a:spAutoFit/>
          </a:bodyPr>
          <a:lstStyle>
            <a:lvl1pPr>
              <a:defRPr lang="fr-FR" sz="1500" b="1" i="0" u="none" strike="noStrike" cap="none" spc="0">
                <a:ln>
                  <a:noFill/>
                </a:ln>
                <a:solidFill>
                  <a:srgbClr val="FFFFFF"/>
                </a:solidFill>
                <a:latin typeface="+mn-lt"/>
                <a:ea typeface="Roboto"/>
                <a:cs typeface="Arial"/>
              </a:defRPr>
            </a:lvl1pPr>
          </a:lstStyle>
          <a:p>
            <a:pPr marL="136922" marR="0" lvl="0" indent="-136922">
              <a:spcAft>
                <a:spcPts val="0"/>
              </a:spcAft>
              <a:buClrTx/>
              <a:buSzTx/>
              <a:buFontTx/>
              <a:buChar char="›"/>
              <a:defRPr/>
            </a:pPr>
            <a:r>
              <a:rPr lang="fr-FR"/>
              <a:t>Sous-titre</a:t>
            </a:r>
          </a:p>
        </p:txBody>
      </p:sp>
    </p:spTree>
    <p:extLst>
      <p:ext uri="{BB962C8B-B14F-4D97-AF65-F5344CB8AC3E}">
        <p14:creationId xmlns:p14="http://schemas.microsoft.com/office/powerpoint/2010/main" val="1426355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re et texte">
    <p:spTree>
      <p:nvGrpSpPr>
        <p:cNvPr id="1" name=""/>
        <p:cNvGrpSpPr/>
        <p:nvPr/>
      </p:nvGrpSpPr>
      <p:grpSpPr>
        <a:xfrm>
          <a:off x="0" y="0"/>
          <a:ext cx="0" cy="0"/>
          <a:chOff x="0" y="0"/>
          <a:chExt cx="0" cy="0"/>
        </a:xfrm>
      </p:grpSpPr>
      <p:pic>
        <p:nvPicPr>
          <p:cNvPr id="13" name="Image 12"/>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a:xfrm>
            <a:off x="358776" y="4825424"/>
            <a:ext cx="1224000" cy="270000"/>
          </a:xfrm>
        </p:spPr>
        <p:txBody>
          <a:bodyPr/>
          <a:lstStyle>
            <a:lvl1pPr>
              <a:defRPr>
                <a:solidFill>
                  <a:schemeClr val="bg1"/>
                </a:solidFill>
              </a:defRPr>
            </a:lvl1pPr>
          </a:lstStyle>
          <a:p>
            <a:r>
              <a:rPr lang="fr-FR" dirty="0"/>
              <a:t>10/06/2024</a:t>
            </a:r>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a:xfrm>
            <a:off x="8315192" y="4825424"/>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5">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
        <p:nvSpPr>
          <p:cNvPr id="11"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a:xfrm>
            <a:off x="358776" y="674015"/>
            <a:ext cx="8424000" cy="540000"/>
          </a:xfrm>
        </p:spPr>
        <p:txBody>
          <a:bodyPr/>
          <a:lstStyle>
            <a:lvl1pPr>
              <a:defRPr>
                <a:solidFill>
                  <a:srgbClr val="3F589E"/>
                </a:solidFill>
                <a:latin typeface="Avenir Black" panose="020B0803020203020204" pitchFamily="34" charset="0"/>
              </a:defRPr>
            </a:lvl1pPr>
          </a:lstStyle>
          <a:p>
            <a:r>
              <a:rPr lang="fr-FR" dirty="0"/>
              <a:t>Titre	</a:t>
            </a:r>
          </a:p>
        </p:txBody>
      </p:sp>
      <p:sp>
        <p:nvSpPr>
          <p:cNvPr id="12" name="Espace réservé du texte 8">
            <a:extLst>
              <a:ext uri="{FF2B5EF4-FFF2-40B4-BE49-F238E27FC236}">
                <a16:creationId xmlns:a16="http://schemas.microsoft.com/office/drawing/2014/main" id="{7B6EB7D7-65F1-6B8E-5AF5-4239075B4D75}"/>
              </a:ext>
            </a:extLst>
          </p:cNvPr>
          <p:cNvSpPr>
            <a:spLocks noGrp="1"/>
          </p:cNvSpPr>
          <p:nvPr>
            <p:ph type="body" sz="quarter" idx="17" hasCustomPrompt="1"/>
          </p:nvPr>
        </p:nvSpPr>
        <p:spPr bwMode="gray">
          <a:xfrm>
            <a:off x="358776" y="1359017"/>
            <a:ext cx="8424862" cy="3234583"/>
          </a:xfrm>
        </p:spPr>
        <p:txBody>
          <a:bodyPr/>
          <a:lstStyle>
            <a:lvl1pPr>
              <a:defRPr>
                <a:latin typeface="Avenir" panose="020B0503020203020204" pitchFamily="34" charset="0"/>
              </a:defRPr>
            </a:lvl1pPr>
            <a:lvl2pPr>
              <a:defRPr>
                <a:latin typeface="Avenir" panose="020B0503020203020204" pitchFamily="34" charset="0"/>
              </a:defRPr>
            </a:lvl2pPr>
            <a:lvl3pPr>
              <a:defRPr>
                <a:latin typeface="Avenir" panose="020B0503020203020204" pitchFamily="34" charset="0"/>
              </a:defRPr>
            </a:lvl3pPr>
            <a:lvl4pPr>
              <a:defRPr>
                <a:latin typeface="Avenir" panose="020B0503020203020204" pitchFamily="34" charset="0"/>
              </a:defRPr>
            </a:lvl4pPr>
            <a:lvl5pPr>
              <a:defRPr>
                <a:latin typeface="Avenir" panose="020B050302020302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extLst>
      <p:ext uri="{BB962C8B-B14F-4D97-AF65-F5344CB8AC3E}">
        <p14:creationId xmlns:p14="http://schemas.microsoft.com/office/powerpoint/2010/main" val="161657913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itre - GROUPES">
    <p:spTree>
      <p:nvGrpSpPr>
        <p:cNvPr id="1" name=""/>
        <p:cNvGrpSpPr/>
        <p:nvPr/>
      </p:nvGrpSpPr>
      <p:grpSpPr>
        <a:xfrm>
          <a:off x="0" y="0"/>
          <a:ext cx="0" cy="0"/>
          <a:chOff x="0" y="0"/>
          <a:chExt cx="0" cy="0"/>
        </a:xfrm>
      </p:grpSpPr>
      <p:sp>
        <p:nvSpPr>
          <p:cNvPr id="8" name="Rectangle 7"/>
          <p:cNvSpPr/>
          <p:nvPr userDrawn="1"/>
        </p:nvSpPr>
        <p:spPr>
          <a:xfrm>
            <a:off x="0" y="698500"/>
            <a:ext cx="9144000" cy="4445000"/>
          </a:xfrm>
          <a:prstGeom prst="rect">
            <a:avLst/>
          </a:prstGeom>
          <a:solidFill>
            <a:srgbClr val="3F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9FF3853F-B1F6-D449-BD36-210D923B09A3}"/>
              </a:ext>
            </a:extLst>
          </p:cNvPr>
          <p:cNvCxnSpPr>
            <a:cxnSpLocks/>
          </p:cNvCxnSpPr>
          <p:nvPr userDrawn="1"/>
        </p:nvCxnSpPr>
        <p:spPr bwMode="gray">
          <a:xfrm>
            <a:off x="360000" y="4784400"/>
            <a:ext cx="842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415254" y="2470557"/>
            <a:ext cx="6811862" cy="830997"/>
          </a:xfrm>
          <a:prstGeom prst="rect">
            <a:avLst/>
          </a:prstGeom>
          <a:noFill/>
        </p:spPr>
        <p:txBody>
          <a:bodyPr wrap="square" rtlCol="0">
            <a:spAutoFit/>
          </a:bodyPr>
          <a:lstStyle/>
          <a:p>
            <a:r>
              <a:rPr lang="fr-FR" sz="4800" b="1" dirty="0">
                <a:solidFill>
                  <a:schemeClr val="bg1"/>
                </a:solidFill>
                <a:effectLst>
                  <a:outerShdw blurRad="38100" dist="38100" dir="2700000" algn="tl">
                    <a:srgbClr val="000000">
                      <a:alpha val="43137"/>
                    </a:srgbClr>
                  </a:outerShdw>
                </a:effectLst>
                <a:latin typeface="Marianne Medium" panose="02000000000000000000"/>
              </a:rPr>
              <a:t>4 GROUPS OF PROJECTS</a:t>
            </a:r>
          </a:p>
        </p:txBody>
      </p:sp>
      <p:sp>
        <p:nvSpPr>
          <p:cNvPr id="11" name="Espace réservé de la date 2">
            <a:extLst>
              <a:ext uri="{FF2B5EF4-FFF2-40B4-BE49-F238E27FC236}">
                <a16:creationId xmlns:a16="http://schemas.microsoft.com/office/drawing/2014/main" id="{702E1C6F-3528-6BAE-1B8F-4215D43107EE}"/>
              </a:ext>
            </a:extLst>
          </p:cNvPr>
          <p:cNvSpPr>
            <a:spLocks noGrp="1"/>
          </p:cNvSpPr>
          <p:nvPr>
            <p:ph type="dt" sz="half" idx="10"/>
          </p:nvPr>
        </p:nvSpPr>
        <p:spPr bwMode="gray">
          <a:xfrm>
            <a:off x="360000" y="4832050"/>
            <a:ext cx="1224000" cy="270000"/>
          </a:xfrm>
        </p:spPr>
        <p:txBody>
          <a:bodyPr/>
          <a:lstStyle>
            <a:lvl1pPr>
              <a:defRPr>
                <a:solidFill>
                  <a:schemeClr val="bg1"/>
                </a:solidFill>
              </a:defRPr>
            </a:lvl1pPr>
          </a:lstStyle>
          <a:p>
            <a:fld id="{47E0EE09-3A95-B84F-BD35-5EE9339016AC}" type="datetime1">
              <a:rPr lang="fr-FR" smtClean="0"/>
              <a:t>05/12/2024</a:t>
            </a:fld>
            <a:endParaRPr lang="fr-FR" dirty="0"/>
          </a:p>
        </p:txBody>
      </p:sp>
      <p:sp>
        <p:nvSpPr>
          <p:cNvPr id="12" name="Espace réservé du numéro de diapositive 4">
            <a:extLst>
              <a:ext uri="{FF2B5EF4-FFF2-40B4-BE49-F238E27FC236}">
                <a16:creationId xmlns:a16="http://schemas.microsoft.com/office/drawing/2014/main" id="{ED805E73-37D4-E877-89C4-F50BA4A0B998}"/>
              </a:ext>
            </a:extLst>
          </p:cNvPr>
          <p:cNvSpPr>
            <a:spLocks noGrp="1"/>
          </p:cNvSpPr>
          <p:nvPr>
            <p:ph type="sldNum" sz="quarter" idx="12"/>
          </p:nvPr>
        </p:nvSpPr>
        <p:spPr bwMode="gray">
          <a:xfrm>
            <a:off x="8316416" y="4832050"/>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4">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Tree>
    <p:extLst>
      <p:ext uri="{BB962C8B-B14F-4D97-AF65-F5344CB8AC3E}">
        <p14:creationId xmlns:p14="http://schemas.microsoft.com/office/powerpoint/2010/main" val="397230193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hapitre - F2030">
    <p:spTree>
      <p:nvGrpSpPr>
        <p:cNvPr id="1" name=""/>
        <p:cNvGrpSpPr/>
        <p:nvPr/>
      </p:nvGrpSpPr>
      <p:grpSpPr>
        <a:xfrm>
          <a:off x="0" y="0"/>
          <a:ext cx="0" cy="0"/>
          <a:chOff x="0" y="0"/>
          <a:chExt cx="0" cy="0"/>
        </a:xfrm>
      </p:grpSpPr>
      <p:sp>
        <p:nvSpPr>
          <p:cNvPr id="8" name="Rectangle 7"/>
          <p:cNvSpPr/>
          <p:nvPr userDrawn="1"/>
        </p:nvSpPr>
        <p:spPr>
          <a:xfrm>
            <a:off x="0" y="698500"/>
            <a:ext cx="9144000" cy="4445000"/>
          </a:xfrm>
          <a:prstGeom prst="rect">
            <a:avLst/>
          </a:prstGeom>
          <a:solidFill>
            <a:srgbClr val="3F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9FF3853F-B1F6-D449-BD36-210D923B09A3}"/>
              </a:ext>
            </a:extLst>
          </p:cNvPr>
          <p:cNvCxnSpPr>
            <a:cxnSpLocks/>
          </p:cNvCxnSpPr>
          <p:nvPr userDrawn="1"/>
        </p:nvCxnSpPr>
        <p:spPr bwMode="gray">
          <a:xfrm>
            <a:off x="360000" y="4784400"/>
            <a:ext cx="842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415254" y="2470557"/>
            <a:ext cx="8309124" cy="1569660"/>
          </a:xfrm>
          <a:prstGeom prst="rect">
            <a:avLst/>
          </a:prstGeom>
          <a:noFill/>
        </p:spPr>
        <p:txBody>
          <a:bodyPr wrap="square" rtlCol="0">
            <a:spAutoFit/>
          </a:bodyPr>
          <a:lstStyle/>
          <a:p>
            <a:r>
              <a:rPr lang="fr-FR" sz="4800" b="1" dirty="0">
                <a:solidFill>
                  <a:schemeClr val="bg1"/>
                </a:solidFill>
                <a:effectLst>
                  <a:outerShdw blurRad="38100" dist="38100" dir="2700000" algn="tl">
                    <a:srgbClr val="000000">
                      <a:alpha val="43137"/>
                    </a:srgbClr>
                  </a:outerShdw>
                </a:effectLst>
                <a:latin typeface="Marianne Medium" panose="02000000000000000000"/>
              </a:rPr>
              <a:t>France 2030 : The 5G and Future Networks </a:t>
            </a:r>
            <a:r>
              <a:rPr lang="fr-FR" sz="4800" b="1" dirty="0" err="1">
                <a:solidFill>
                  <a:schemeClr val="bg1"/>
                </a:solidFill>
                <a:effectLst>
                  <a:outerShdw blurRad="38100" dist="38100" dir="2700000" algn="tl">
                    <a:srgbClr val="000000">
                      <a:alpha val="43137"/>
                    </a:srgbClr>
                  </a:outerShdw>
                </a:effectLst>
                <a:latin typeface="Marianne Medium" panose="02000000000000000000"/>
              </a:rPr>
              <a:t>strategy</a:t>
            </a:r>
            <a:endParaRPr lang="fr-FR" sz="4800" b="1" dirty="0">
              <a:solidFill>
                <a:schemeClr val="bg1"/>
              </a:solidFill>
              <a:effectLst>
                <a:outerShdw blurRad="38100" dist="38100" dir="2700000" algn="tl">
                  <a:srgbClr val="000000">
                    <a:alpha val="43137"/>
                  </a:srgbClr>
                </a:outerShdw>
              </a:effectLst>
              <a:latin typeface="Marianne Medium" panose="02000000000000000000"/>
            </a:endParaRPr>
          </a:p>
        </p:txBody>
      </p:sp>
      <p:sp>
        <p:nvSpPr>
          <p:cNvPr id="11" name="Espace réservé de la date 2">
            <a:extLst>
              <a:ext uri="{FF2B5EF4-FFF2-40B4-BE49-F238E27FC236}">
                <a16:creationId xmlns:a16="http://schemas.microsoft.com/office/drawing/2014/main" id="{702E1C6F-3528-6BAE-1B8F-4215D43107EE}"/>
              </a:ext>
            </a:extLst>
          </p:cNvPr>
          <p:cNvSpPr>
            <a:spLocks noGrp="1"/>
          </p:cNvSpPr>
          <p:nvPr>
            <p:ph type="dt" sz="half" idx="10"/>
          </p:nvPr>
        </p:nvSpPr>
        <p:spPr bwMode="gray">
          <a:xfrm>
            <a:off x="360000" y="4832050"/>
            <a:ext cx="1224000" cy="270000"/>
          </a:xfrm>
        </p:spPr>
        <p:txBody>
          <a:bodyPr/>
          <a:lstStyle>
            <a:lvl1pPr>
              <a:defRPr>
                <a:solidFill>
                  <a:schemeClr val="bg1"/>
                </a:solidFill>
              </a:defRPr>
            </a:lvl1pPr>
          </a:lstStyle>
          <a:p>
            <a:fld id="{47E0EE09-3A95-B84F-BD35-5EE9339016AC}" type="datetime1">
              <a:rPr lang="fr-FR" smtClean="0"/>
              <a:t>05/12/2024</a:t>
            </a:fld>
            <a:endParaRPr lang="fr-FR" dirty="0"/>
          </a:p>
        </p:txBody>
      </p:sp>
      <p:sp>
        <p:nvSpPr>
          <p:cNvPr id="12" name="Espace réservé du numéro de diapositive 4">
            <a:extLst>
              <a:ext uri="{FF2B5EF4-FFF2-40B4-BE49-F238E27FC236}">
                <a16:creationId xmlns:a16="http://schemas.microsoft.com/office/drawing/2014/main" id="{ED805E73-37D4-E877-89C4-F50BA4A0B998}"/>
              </a:ext>
            </a:extLst>
          </p:cNvPr>
          <p:cNvSpPr>
            <a:spLocks noGrp="1"/>
          </p:cNvSpPr>
          <p:nvPr>
            <p:ph type="sldNum" sz="quarter" idx="12"/>
          </p:nvPr>
        </p:nvSpPr>
        <p:spPr bwMode="gray">
          <a:xfrm>
            <a:off x="8316416" y="4832050"/>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4">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Tree>
    <p:extLst>
      <p:ext uri="{BB962C8B-B14F-4D97-AF65-F5344CB8AC3E}">
        <p14:creationId xmlns:p14="http://schemas.microsoft.com/office/powerpoint/2010/main" val="4109616440"/>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hapitre - Projets ciblés ">
    <p:spTree>
      <p:nvGrpSpPr>
        <p:cNvPr id="1" name=""/>
        <p:cNvGrpSpPr/>
        <p:nvPr/>
      </p:nvGrpSpPr>
      <p:grpSpPr>
        <a:xfrm>
          <a:off x="0" y="0"/>
          <a:ext cx="0" cy="0"/>
          <a:chOff x="0" y="0"/>
          <a:chExt cx="0" cy="0"/>
        </a:xfrm>
      </p:grpSpPr>
      <p:sp>
        <p:nvSpPr>
          <p:cNvPr id="8" name="Rectangle 7"/>
          <p:cNvSpPr/>
          <p:nvPr userDrawn="1"/>
        </p:nvSpPr>
        <p:spPr>
          <a:xfrm>
            <a:off x="0" y="698500"/>
            <a:ext cx="9144000" cy="4445000"/>
          </a:xfrm>
          <a:prstGeom prst="rect">
            <a:avLst/>
          </a:prstGeom>
          <a:solidFill>
            <a:srgbClr val="3F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9FF3853F-B1F6-D449-BD36-210D923B09A3}"/>
              </a:ext>
            </a:extLst>
          </p:cNvPr>
          <p:cNvCxnSpPr>
            <a:cxnSpLocks/>
          </p:cNvCxnSpPr>
          <p:nvPr userDrawn="1"/>
        </p:nvCxnSpPr>
        <p:spPr bwMode="gray">
          <a:xfrm>
            <a:off x="360000" y="4784400"/>
            <a:ext cx="842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415254" y="2470557"/>
            <a:ext cx="7252284" cy="830997"/>
          </a:xfrm>
          <a:prstGeom prst="rect">
            <a:avLst/>
          </a:prstGeom>
          <a:noFill/>
        </p:spPr>
        <p:txBody>
          <a:bodyPr wrap="square" rtlCol="0">
            <a:spAutoFit/>
          </a:bodyPr>
          <a:lstStyle/>
          <a:p>
            <a:r>
              <a:rPr lang="fr-FR" sz="4800" b="1" dirty="0">
                <a:solidFill>
                  <a:schemeClr val="bg1"/>
                </a:solidFill>
                <a:effectLst>
                  <a:outerShdw blurRad="38100" dist="38100" dir="2700000" algn="tl">
                    <a:srgbClr val="000000">
                      <a:alpha val="43137"/>
                    </a:srgbClr>
                  </a:outerShdw>
                </a:effectLst>
                <a:latin typeface="Marianne Medium" panose="02000000000000000000"/>
              </a:rPr>
              <a:t>PROJECTS</a:t>
            </a:r>
          </a:p>
        </p:txBody>
      </p:sp>
      <p:sp>
        <p:nvSpPr>
          <p:cNvPr id="11" name="Espace réservé de la date 2">
            <a:extLst>
              <a:ext uri="{FF2B5EF4-FFF2-40B4-BE49-F238E27FC236}">
                <a16:creationId xmlns:a16="http://schemas.microsoft.com/office/drawing/2014/main" id="{702E1C6F-3528-6BAE-1B8F-4215D43107EE}"/>
              </a:ext>
            </a:extLst>
          </p:cNvPr>
          <p:cNvSpPr>
            <a:spLocks noGrp="1"/>
          </p:cNvSpPr>
          <p:nvPr>
            <p:ph type="dt" sz="half" idx="10"/>
          </p:nvPr>
        </p:nvSpPr>
        <p:spPr bwMode="gray">
          <a:xfrm>
            <a:off x="360000" y="4832050"/>
            <a:ext cx="1224000" cy="270000"/>
          </a:xfrm>
        </p:spPr>
        <p:txBody>
          <a:bodyPr/>
          <a:lstStyle>
            <a:lvl1pPr>
              <a:defRPr>
                <a:solidFill>
                  <a:schemeClr val="bg1"/>
                </a:solidFill>
              </a:defRPr>
            </a:lvl1pPr>
          </a:lstStyle>
          <a:p>
            <a:fld id="{47E0EE09-3A95-B84F-BD35-5EE9339016AC}" type="datetime1">
              <a:rPr lang="fr-FR" smtClean="0"/>
              <a:t>05/12/2024</a:t>
            </a:fld>
            <a:endParaRPr lang="fr-FR" dirty="0"/>
          </a:p>
        </p:txBody>
      </p:sp>
      <p:sp>
        <p:nvSpPr>
          <p:cNvPr id="12" name="Espace réservé du numéro de diapositive 4">
            <a:extLst>
              <a:ext uri="{FF2B5EF4-FFF2-40B4-BE49-F238E27FC236}">
                <a16:creationId xmlns:a16="http://schemas.microsoft.com/office/drawing/2014/main" id="{ED805E73-37D4-E877-89C4-F50BA4A0B998}"/>
              </a:ext>
            </a:extLst>
          </p:cNvPr>
          <p:cNvSpPr>
            <a:spLocks noGrp="1"/>
          </p:cNvSpPr>
          <p:nvPr>
            <p:ph type="sldNum" sz="quarter" idx="12"/>
          </p:nvPr>
        </p:nvSpPr>
        <p:spPr bwMode="gray">
          <a:xfrm>
            <a:off x="8316416" y="4832050"/>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4">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Tree>
    <p:extLst>
      <p:ext uri="{BB962C8B-B14F-4D97-AF65-F5344CB8AC3E}">
        <p14:creationId xmlns:p14="http://schemas.microsoft.com/office/powerpoint/2010/main" val="92877659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pic>
        <p:nvPicPr>
          <p:cNvPr id="13" name="Image 12"/>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a:xfrm>
            <a:off x="358776" y="4825424"/>
            <a:ext cx="1224000" cy="270000"/>
          </a:xfrm>
        </p:spPr>
        <p:txBody>
          <a:bodyPr/>
          <a:lstStyle>
            <a:lvl1pPr>
              <a:defRPr>
                <a:solidFill>
                  <a:schemeClr val="bg1"/>
                </a:solidFill>
              </a:defRPr>
            </a:lvl1pPr>
          </a:lstStyle>
          <a:p>
            <a:fld id="{67304A09-C513-A949-92D2-729F48DA7B3B}" type="datetime1">
              <a:rPr lang="fr-FR" smtClean="0"/>
              <a:pPr/>
              <a:t>05/12/2024</a:t>
            </a:fld>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a:xfrm>
            <a:off x="8315192" y="4825424"/>
            <a:ext cx="467584" cy="270000"/>
          </a:xfrm>
        </p:spPr>
        <p:txBody>
          <a:bodyPr/>
          <a:lstStyle>
            <a:lvl1pPr>
              <a:defRPr>
                <a:solidFill>
                  <a:schemeClr val="bg1"/>
                </a:solidFill>
              </a:defRPr>
            </a:lvl1pPr>
          </a:lstStyle>
          <a:p>
            <a:fld id="{733122C9-A0B9-462F-8757-0847AD287B63}" type="slidenum">
              <a:rPr lang="fr-FR" smtClean="0"/>
              <a:pPr/>
              <a:t>‹N°›</a:t>
            </a:fld>
            <a:endParaRPr lang="fr-FR" dirty="0"/>
          </a:p>
        </p:txBody>
      </p:sp>
      <p:sp>
        <p:nvSpPr>
          <p:cNvPr id="9" name="Espace réservé du texte 8">
            <a:extLst>
              <a:ext uri="{FF2B5EF4-FFF2-40B4-BE49-F238E27FC236}">
                <a16:creationId xmlns:a16="http://schemas.microsoft.com/office/drawing/2014/main" id="{7B6EB7D7-65F1-6B8E-5AF5-4239075B4D75}"/>
              </a:ext>
            </a:extLst>
          </p:cNvPr>
          <p:cNvSpPr>
            <a:spLocks noGrp="1"/>
          </p:cNvSpPr>
          <p:nvPr>
            <p:ph type="body" sz="quarter" idx="14" hasCustomPrompt="1"/>
          </p:nvPr>
        </p:nvSpPr>
        <p:spPr bwMode="gray">
          <a:xfrm>
            <a:off x="358776" y="1893600"/>
            <a:ext cx="8424862" cy="270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6" name="Image 15"/>
          <p:cNvPicPr>
            <a:picLocks noChangeAspect="1"/>
          </p:cNvPicPr>
          <p:nvPr userDrawn="1"/>
        </p:nvPicPr>
        <p:blipFill rotWithShape="1">
          <a:blip r:embed="rId5">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
        <p:nvSpPr>
          <p:cNvPr id="12"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a:xfrm>
            <a:off x="358775" y="1059908"/>
            <a:ext cx="8424000" cy="540000"/>
          </a:xfrm>
        </p:spPr>
        <p:txBody>
          <a:bodyPr/>
          <a:lstStyle>
            <a:lvl1pPr>
              <a:defRPr>
                <a:solidFill>
                  <a:srgbClr val="3F589E"/>
                </a:solidFill>
              </a:defRPr>
            </a:lvl1pPr>
          </a:lstStyle>
          <a:p>
            <a:r>
              <a:rPr lang="fr-FR" dirty="0"/>
              <a:t>TITLE</a:t>
            </a:r>
          </a:p>
        </p:txBody>
      </p:sp>
    </p:spTree>
    <p:extLst>
      <p:ext uri="{BB962C8B-B14F-4D97-AF65-F5344CB8AC3E}">
        <p14:creationId xmlns:p14="http://schemas.microsoft.com/office/powerpoint/2010/main" val="889687688"/>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anche Projets ciblés ">
    <p:spTree>
      <p:nvGrpSpPr>
        <p:cNvPr id="1" name=""/>
        <p:cNvGrpSpPr/>
        <p:nvPr/>
      </p:nvGrpSpPr>
      <p:grpSpPr>
        <a:xfrm>
          <a:off x="0" y="0"/>
          <a:ext cx="0" cy="0"/>
          <a:chOff x="0" y="0"/>
          <a:chExt cx="0" cy="0"/>
        </a:xfrm>
      </p:grpSpPr>
      <p:pic>
        <p:nvPicPr>
          <p:cNvPr id="16" name="Image 15"/>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3" name="Espace réservé de la date 2"/>
          <p:cNvSpPr>
            <a:spLocks noGrp="1"/>
          </p:cNvSpPr>
          <p:nvPr>
            <p:ph type="dt" sz="half" idx="10"/>
          </p:nvPr>
        </p:nvSpPr>
        <p:spPr>
          <a:xfrm>
            <a:off x="360000" y="4784400"/>
            <a:ext cx="671846" cy="270000"/>
          </a:xfrm>
        </p:spPr>
        <p:txBody>
          <a:bodyPr/>
          <a:lstStyle>
            <a:lvl1pPr>
              <a:defRPr>
                <a:solidFill>
                  <a:schemeClr val="bg1"/>
                </a:solidFill>
              </a:defRPr>
            </a:lvl1pPr>
          </a:lstStyle>
          <a:p>
            <a:fld id="{3EC2EA24-8B9E-4246-A3D8-242A650C417C}" type="datetime1">
              <a:rPr lang="fr-FR" smtClean="0"/>
              <a:pPr/>
              <a:t>05/12/2024</a:t>
            </a:fld>
            <a:endParaRPr lang="fr-FR" dirty="0"/>
          </a:p>
        </p:txBody>
      </p:sp>
      <p:sp>
        <p:nvSpPr>
          <p:cNvPr id="4" name="Espace réservé du numéro de diapositive 3"/>
          <p:cNvSpPr>
            <a:spLocks noGrp="1"/>
          </p:cNvSpPr>
          <p:nvPr>
            <p:ph type="sldNum" sz="quarter" idx="11"/>
          </p:nvPr>
        </p:nvSpPr>
        <p:spPr/>
        <p:txBody>
          <a:bodyPr/>
          <a:lstStyle>
            <a:lvl1pPr>
              <a:defRPr>
                <a:solidFill>
                  <a:schemeClr val="bg1"/>
                </a:solidFill>
              </a:defRPr>
            </a:lvl1pPr>
          </a:lstStyle>
          <a:p>
            <a:fld id="{733122C9-A0B9-462F-8757-0847AD287B63}" type="slidenum">
              <a:rPr lang="fr-FR" smtClean="0"/>
              <a:pPr/>
              <a:t>‹N°›</a:t>
            </a:fld>
            <a:endParaRPr lang="fr-FR" dirty="0"/>
          </a:p>
        </p:txBody>
      </p:sp>
      <p:sp>
        <p:nvSpPr>
          <p:cNvPr id="7" name="Espace réservé du texte 5"/>
          <p:cNvSpPr>
            <a:spLocks noGrp="1"/>
          </p:cNvSpPr>
          <p:nvPr>
            <p:ph type="body" sz="quarter" idx="14" hasCustomPrompt="1"/>
          </p:nvPr>
        </p:nvSpPr>
        <p:spPr>
          <a:xfrm>
            <a:off x="358776" y="1956974"/>
            <a:ext cx="4881244" cy="2411030"/>
          </a:xfrm>
        </p:spPr>
        <p:txBody>
          <a:bodyPr/>
          <a:lstStyle>
            <a:lvl1pPr>
              <a:defRPr sz="1050"/>
            </a:lvl1pPr>
          </a:lstStyle>
          <a:p>
            <a:pPr algn="just"/>
            <a:r>
              <a:rPr lang="fr-FR" sz="1050" dirty="0"/>
              <a:t>TEXTE</a:t>
            </a:r>
          </a:p>
          <a:p>
            <a:pPr algn="just"/>
            <a:endParaRPr lang="fr-FR" dirty="0"/>
          </a:p>
        </p:txBody>
      </p:sp>
      <p:sp>
        <p:nvSpPr>
          <p:cNvPr id="8" name="ZoneTexte 7"/>
          <p:cNvSpPr txBox="1"/>
          <p:nvPr userDrawn="1"/>
        </p:nvSpPr>
        <p:spPr>
          <a:xfrm>
            <a:off x="5439956" y="1863907"/>
            <a:ext cx="3061604" cy="276999"/>
          </a:xfrm>
          <a:prstGeom prst="rect">
            <a:avLst/>
          </a:prstGeom>
          <a:noFill/>
        </p:spPr>
        <p:txBody>
          <a:bodyPr wrap="square" rtlCol="0">
            <a:spAutoFit/>
          </a:bodyPr>
          <a:lstStyle/>
          <a:p>
            <a:r>
              <a:rPr lang="fr-FR" sz="1200" b="1" dirty="0">
                <a:solidFill>
                  <a:srgbClr val="C91D49"/>
                </a:solidFill>
                <a:effectLst>
                  <a:outerShdw blurRad="38100" dist="38100" dir="2700000" algn="tl">
                    <a:srgbClr val="000000">
                      <a:alpha val="43137"/>
                    </a:srgbClr>
                  </a:outerShdw>
                </a:effectLst>
                <a:cs typeface="Arial" panose="020B0604020202020204" pitchFamily="34" charset="0"/>
              </a:rPr>
              <a:t>Domaine d’application</a:t>
            </a:r>
            <a:endParaRPr lang="fr-FR" sz="900" dirty="0">
              <a:solidFill>
                <a:srgbClr val="C91D49"/>
              </a:solidFill>
              <a:latin typeface="Arial Black" panose="020B0A04020102020204" pitchFamily="34" charset="0"/>
              <a:cs typeface="Arial" panose="020B0604020202020204" pitchFamily="34" charset="0"/>
            </a:endParaRPr>
          </a:p>
        </p:txBody>
      </p:sp>
      <p:cxnSp>
        <p:nvCxnSpPr>
          <p:cNvPr id="9" name="Connecteur droit 8"/>
          <p:cNvCxnSpPr/>
          <p:nvPr userDrawn="1"/>
        </p:nvCxnSpPr>
        <p:spPr>
          <a:xfrm>
            <a:off x="5486096" y="2234077"/>
            <a:ext cx="0" cy="1083799"/>
          </a:xfrm>
          <a:prstGeom prst="line">
            <a:avLst/>
          </a:prstGeom>
          <a:ln w="19050">
            <a:solidFill>
              <a:srgbClr val="C91D49"/>
            </a:solidFill>
          </a:ln>
        </p:spPr>
        <p:style>
          <a:lnRef idx="1">
            <a:schemeClr val="accent1"/>
          </a:lnRef>
          <a:fillRef idx="0">
            <a:schemeClr val="accent1"/>
          </a:fillRef>
          <a:effectRef idx="0">
            <a:schemeClr val="accent1"/>
          </a:effectRef>
          <a:fontRef idx="minor">
            <a:schemeClr val="tx1"/>
          </a:fontRef>
        </p:style>
      </p:cxnSp>
      <p:sp>
        <p:nvSpPr>
          <p:cNvPr id="10" name="Espace réservé du texte 5"/>
          <p:cNvSpPr>
            <a:spLocks noGrp="1"/>
          </p:cNvSpPr>
          <p:nvPr>
            <p:ph type="body" sz="quarter" idx="15" hasCustomPrompt="1"/>
          </p:nvPr>
        </p:nvSpPr>
        <p:spPr>
          <a:xfrm>
            <a:off x="5640279" y="2234107"/>
            <a:ext cx="3142497" cy="1083769"/>
          </a:xfrm>
        </p:spPr>
        <p:txBody>
          <a:bodyPr/>
          <a:lstStyle>
            <a:lvl1pPr>
              <a:defRPr sz="1000"/>
            </a:lvl1pPr>
          </a:lstStyle>
          <a:p>
            <a:pPr algn="just"/>
            <a:r>
              <a:rPr lang="fr-FR" dirty="0"/>
              <a:t>TEXTE</a:t>
            </a:r>
          </a:p>
        </p:txBody>
      </p:sp>
      <p:cxnSp>
        <p:nvCxnSpPr>
          <p:cNvPr id="11" name="Connecteur droit 10"/>
          <p:cNvCxnSpPr/>
          <p:nvPr userDrawn="1"/>
        </p:nvCxnSpPr>
        <p:spPr>
          <a:xfrm>
            <a:off x="5486096" y="3528914"/>
            <a:ext cx="0" cy="839090"/>
          </a:xfrm>
          <a:prstGeom prst="line">
            <a:avLst/>
          </a:prstGeom>
          <a:ln w="19050">
            <a:solidFill>
              <a:srgbClr val="C91D49"/>
            </a:solidFill>
          </a:ln>
        </p:spPr>
        <p:style>
          <a:lnRef idx="1">
            <a:schemeClr val="accent1"/>
          </a:lnRef>
          <a:fillRef idx="0">
            <a:schemeClr val="accent1"/>
          </a:fillRef>
          <a:effectRef idx="0">
            <a:schemeClr val="accent1"/>
          </a:effectRef>
          <a:fontRef idx="minor">
            <a:schemeClr val="tx1"/>
          </a:fontRef>
        </p:style>
      </p:cxnSp>
      <p:sp>
        <p:nvSpPr>
          <p:cNvPr id="12" name="Espace réservé du texte 5"/>
          <p:cNvSpPr>
            <a:spLocks noGrp="1"/>
          </p:cNvSpPr>
          <p:nvPr>
            <p:ph type="body" sz="quarter" idx="16" hasCustomPrompt="1"/>
          </p:nvPr>
        </p:nvSpPr>
        <p:spPr>
          <a:xfrm>
            <a:off x="5640279" y="3528915"/>
            <a:ext cx="3142497" cy="839090"/>
          </a:xfrm>
        </p:spPr>
        <p:txBody>
          <a:bodyPr/>
          <a:lstStyle>
            <a:lvl1pPr>
              <a:defRPr sz="1000"/>
            </a:lvl1pPr>
          </a:lstStyle>
          <a:p>
            <a:pPr algn="just"/>
            <a:r>
              <a:rPr lang="fr-FR" dirty="0"/>
              <a:t>TEXTE</a:t>
            </a: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5" name="Image 14"/>
          <p:cNvPicPr>
            <a:picLocks noChangeAspect="1"/>
          </p:cNvPicPr>
          <p:nvPr userDrawn="1"/>
        </p:nvPicPr>
        <p:blipFill rotWithShape="1">
          <a:blip r:embed="rId5">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sp>
        <p:nvSpPr>
          <p:cNvPr id="17"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a:xfrm>
            <a:off x="358775" y="1059908"/>
            <a:ext cx="8424000" cy="540000"/>
          </a:xfrm>
        </p:spPr>
        <p:txBody>
          <a:bodyPr/>
          <a:lstStyle>
            <a:lvl1pPr>
              <a:defRPr>
                <a:solidFill>
                  <a:srgbClr val="3F589E"/>
                </a:solidFill>
              </a:defRPr>
            </a:lvl1pPr>
          </a:lstStyle>
          <a:p>
            <a:r>
              <a:rPr lang="fr-FR" dirty="0"/>
              <a:t>TITLE</a:t>
            </a:r>
          </a:p>
        </p:txBody>
      </p:sp>
    </p:spTree>
    <p:extLst>
      <p:ext uri="{BB962C8B-B14F-4D97-AF65-F5344CB8AC3E}">
        <p14:creationId xmlns:p14="http://schemas.microsoft.com/office/powerpoint/2010/main" val="83395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textes sur 3 colonnes">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p:txBody>
          <a:bodyPr/>
          <a:lstStyle>
            <a:lvl1pPr>
              <a:defRPr>
                <a:solidFill>
                  <a:schemeClr val="bg1"/>
                </a:solidFill>
              </a:defRPr>
            </a:lvl1pPr>
          </a:lstStyle>
          <a:p>
            <a:fld id="{AF892652-7149-CC4F-A4DC-0DCC12314012}" type="datetime1">
              <a:rPr lang="fr-FR" smtClean="0"/>
              <a:pPr/>
              <a:t>05/12/2024</a:t>
            </a:fld>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9" name="Espace réservé du texte 8">
            <a:extLst>
              <a:ext uri="{FF2B5EF4-FFF2-40B4-BE49-F238E27FC236}">
                <a16:creationId xmlns:a16="http://schemas.microsoft.com/office/drawing/2014/main" id="{7B6EB7D7-65F1-6B8E-5AF5-4239075B4D75}"/>
              </a:ext>
            </a:extLst>
          </p:cNvPr>
          <p:cNvSpPr>
            <a:spLocks noGrp="1"/>
          </p:cNvSpPr>
          <p:nvPr>
            <p:ph type="body" sz="quarter" idx="14" hasCustomPrompt="1"/>
          </p:nvPr>
        </p:nvSpPr>
        <p:spPr bwMode="gray">
          <a:xfrm>
            <a:off x="358776" y="1893600"/>
            <a:ext cx="2520000" cy="270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texte 8">
            <a:extLst>
              <a:ext uri="{FF2B5EF4-FFF2-40B4-BE49-F238E27FC236}">
                <a16:creationId xmlns:a16="http://schemas.microsoft.com/office/drawing/2014/main" id="{88803912-4071-9F79-A27D-2DB1F52F3AD4}"/>
              </a:ext>
            </a:extLst>
          </p:cNvPr>
          <p:cNvSpPr>
            <a:spLocks noGrp="1"/>
          </p:cNvSpPr>
          <p:nvPr>
            <p:ph type="body" sz="quarter" idx="15" hasCustomPrompt="1"/>
          </p:nvPr>
        </p:nvSpPr>
        <p:spPr bwMode="gray">
          <a:xfrm>
            <a:off x="3310776" y="1893600"/>
            <a:ext cx="2520000" cy="270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8" name="Espace réservé du texte 8">
            <a:extLst>
              <a:ext uri="{FF2B5EF4-FFF2-40B4-BE49-F238E27FC236}">
                <a16:creationId xmlns:a16="http://schemas.microsoft.com/office/drawing/2014/main" id="{8CEA19CE-7F2F-A891-9CD8-BC3BD07EA012}"/>
              </a:ext>
            </a:extLst>
          </p:cNvPr>
          <p:cNvSpPr>
            <a:spLocks noGrp="1"/>
          </p:cNvSpPr>
          <p:nvPr>
            <p:ph type="body" sz="quarter" idx="16" hasCustomPrompt="1"/>
          </p:nvPr>
        </p:nvSpPr>
        <p:spPr bwMode="gray">
          <a:xfrm>
            <a:off x="6262776" y="1893600"/>
            <a:ext cx="2520000" cy="270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2" name="Titre 1">
            <a:extLst>
              <a:ext uri="{FF2B5EF4-FFF2-40B4-BE49-F238E27FC236}">
                <a16:creationId xmlns:a16="http://schemas.microsoft.com/office/drawing/2014/main" id="{DF18D742-097A-24FF-8042-38B9CC5B2F61}"/>
              </a:ext>
            </a:extLst>
          </p:cNvPr>
          <p:cNvSpPr txBox="1">
            <a:spLocks/>
          </p:cNvSpPr>
          <p:nvPr userDrawn="1"/>
        </p:nvSpPr>
        <p:spPr bwMode="gray">
          <a:xfrm>
            <a:off x="358775" y="1059908"/>
            <a:ext cx="8424000" cy="540000"/>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00" b="1" kern="1200">
                <a:solidFill>
                  <a:srgbClr val="3F589E"/>
                </a:solidFill>
                <a:latin typeface="+mj-lt"/>
                <a:ea typeface="+mj-ea"/>
                <a:cs typeface="+mj-cs"/>
              </a:defRPr>
            </a:lvl1pPr>
          </a:lstStyle>
          <a:p>
            <a:r>
              <a:rPr lang="fr-FR" dirty="0"/>
              <a:t>TITLE</a:t>
            </a:r>
          </a:p>
        </p:txBody>
      </p:sp>
    </p:spTree>
    <p:extLst>
      <p:ext uri="{BB962C8B-B14F-4D97-AF65-F5344CB8AC3E}">
        <p14:creationId xmlns:p14="http://schemas.microsoft.com/office/powerpoint/2010/main" val="3791022966"/>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21" Type="http://schemas.openxmlformats.org/officeDocument/2006/relationships/image" Target="../media/image5.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2.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jp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5.jp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4.png"/><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871155"/>
            <a:ext cx="8424000" cy="54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60000" y="1893555"/>
            <a:ext cx="8424000" cy="270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360000" y="4784400"/>
            <a:ext cx="1224000" cy="270000"/>
          </a:xfrm>
          <a:prstGeom prst="rect">
            <a:avLst/>
          </a:prstGeom>
        </p:spPr>
        <p:txBody>
          <a:bodyPr vert="horz" lIns="0" tIns="0" rIns="0" bIns="0" rtlCol="0" anchor="ctr" anchorCtr="0">
            <a:noAutofit/>
          </a:bodyPr>
          <a:lstStyle>
            <a:lvl1pPr algn="l">
              <a:defRPr sz="800" b="1">
                <a:solidFill>
                  <a:schemeClr val="accent1"/>
                </a:solidFill>
              </a:defRPr>
            </a:lvl1pPr>
          </a:lstStyle>
          <a:p>
            <a:fld id="{3EC2EA24-8B9E-4246-A3D8-242A650C417C}" type="datetime1">
              <a:rPr lang="fr-FR" smtClean="0"/>
              <a:pPr/>
              <a:t>05/12/2024</a:t>
            </a:fld>
            <a:endParaRPr lang="fr-FR" dirty="0"/>
          </a:p>
        </p:txBody>
      </p:sp>
      <p:sp>
        <p:nvSpPr>
          <p:cNvPr id="6" name="Espace réservé du numéro de diapositive 5"/>
          <p:cNvSpPr>
            <a:spLocks noGrp="1"/>
          </p:cNvSpPr>
          <p:nvPr>
            <p:ph type="sldNum" sz="quarter" idx="4"/>
          </p:nvPr>
        </p:nvSpPr>
        <p:spPr bwMode="gray">
          <a:xfrm>
            <a:off x="8316416" y="4784400"/>
            <a:ext cx="467584" cy="270000"/>
          </a:xfrm>
          <a:prstGeom prst="rect">
            <a:avLst/>
          </a:prstGeom>
        </p:spPr>
        <p:txBody>
          <a:bodyPr vert="horz" lIns="0" tIns="0" rIns="0" bIns="0" rtlCol="0" anchor="ctr" anchorCtr="0">
            <a:noAutofit/>
          </a:bodyPr>
          <a:lstStyle>
            <a:lvl1pPr algn="r">
              <a:defRPr sz="800" b="1">
                <a:solidFill>
                  <a:schemeClr val="accent1"/>
                </a:solidFill>
              </a:defRPr>
            </a:lvl1pPr>
          </a:lstStyle>
          <a:p>
            <a:fld id="{733122C9-A0B9-462F-8757-0847AD287B63}" type="slidenum">
              <a:rPr lang="fr-FR" smtClean="0"/>
              <a:pPr/>
              <a:t>‹N°›</a:t>
            </a:fld>
            <a:endParaRPr lang="fr-FR" dirty="0"/>
          </a:p>
        </p:txBody>
      </p:sp>
      <p:cxnSp>
        <p:nvCxnSpPr>
          <p:cNvPr id="9" name="Connecteur droit 8">
            <a:extLst>
              <a:ext uri="{FF2B5EF4-FFF2-40B4-BE49-F238E27FC236}">
                <a16:creationId xmlns:a16="http://schemas.microsoft.com/office/drawing/2014/main" id="{E3FDD885-E79E-4515-89C0-6E3DA503D302}"/>
              </a:ext>
            </a:extLst>
          </p:cNvPr>
          <p:cNvCxnSpPr>
            <a:cxnSpLocks/>
          </p:cNvCxnSpPr>
          <p:nvPr userDrawn="1"/>
        </p:nvCxnSpPr>
        <p:spPr bwMode="gray">
          <a:xfrm>
            <a:off x="360000" y="4784400"/>
            <a:ext cx="84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2188" y="96597"/>
            <a:ext cx="1375015" cy="583713"/>
          </a:xfrm>
          <a:prstGeom prst="rect">
            <a:avLst/>
          </a:prstGeom>
        </p:spPr>
      </p:pic>
      <p:pic>
        <p:nvPicPr>
          <p:cNvPr id="12" name="Image 1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4" name="Imag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5" name="Image 14"/>
          <p:cNvPicPr>
            <a:picLocks noChangeAspect="1"/>
          </p:cNvPicPr>
          <p:nvPr userDrawn="1"/>
        </p:nvPicPr>
        <p:blipFill rotWithShape="1">
          <a:blip r:embed="rId20">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pic>
        <p:nvPicPr>
          <p:cNvPr id="11" name="Image 10"/>
          <p:cNvPicPr>
            <a:picLocks noChangeAspect="1"/>
          </p:cNvPicPr>
          <p:nvPr userDrawn="1"/>
        </p:nvPicPr>
        <p:blipFill rotWithShape="1">
          <a:blip r:embed="rId21">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8" r:id="rId2"/>
    <p:sldLayoutId id="2147483819" r:id="rId3"/>
    <p:sldLayoutId id="2147483821" r:id="rId4"/>
    <p:sldLayoutId id="2147483823" r:id="rId5"/>
    <p:sldLayoutId id="2147483824" r:id="rId6"/>
    <p:sldLayoutId id="2147483809" r:id="rId7"/>
    <p:sldLayoutId id="2147483826" r:id="rId8"/>
    <p:sldLayoutId id="2147483814" r:id="rId9"/>
    <p:sldLayoutId id="2147483813" r:id="rId10"/>
    <p:sldLayoutId id="2147483827" r:id="rId11"/>
    <p:sldLayoutId id="2147483817" r:id="rId12"/>
    <p:sldLayoutId id="2147483816" r:id="rId13"/>
    <p:sldLayoutId id="2147483828" r:id="rId14"/>
    <p:sldLayoutId id="2147483829" r:id="rId15"/>
  </p:sldLayoutIdLst>
  <p:hf hdr="0"/>
  <p:txStyles>
    <p:titleStyle>
      <a:lvl1pPr algn="l" defTabSz="914378"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400" kern="1200">
          <a:solidFill>
            <a:schemeClr val="tx1"/>
          </a:solidFill>
          <a:latin typeface="+mn-lt"/>
          <a:ea typeface="+mn-ea"/>
          <a:cs typeface="+mn-cs"/>
        </a:defRPr>
      </a:lvl1pPr>
      <a:lvl2pPr marL="352057" indent="-171450" algn="l" defTabSz="914378"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2pPr>
      <a:lvl3pPr marL="531441" indent="-171450" algn="l" defTabSz="914378" rtl="0" eaLnBrk="1" latinLnBrk="0" hangingPunct="1">
        <a:lnSpc>
          <a:spcPct val="100000"/>
        </a:lnSpc>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436" indent="-171450"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891432" indent="-171450" algn="l" defTabSz="914378" rtl="0" eaLnBrk="1" latinLnBrk="0" hangingPunct="1">
        <a:lnSpc>
          <a:spcPct val="100000"/>
        </a:lnSpc>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871155"/>
            <a:ext cx="8424000" cy="54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60000" y="1893555"/>
            <a:ext cx="8424000" cy="270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360000" y="4784400"/>
            <a:ext cx="1224000" cy="270000"/>
          </a:xfrm>
          <a:prstGeom prst="rect">
            <a:avLst/>
          </a:prstGeom>
        </p:spPr>
        <p:txBody>
          <a:bodyPr vert="horz" lIns="0" tIns="0" rIns="0" bIns="0" rtlCol="0" anchor="ctr" anchorCtr="0">
            <a:noAutofit/>
          </a:bodyPr>
          <a:lstStyle>
            <a:lvl1pPr algn="l">
              <a:defRPr sz="800" b="1">
                <a:solidFill>
                  <a:srgbClr val="3F589E"/>
                </a:solidFill>
                <a:latin typeface="Avenir Book" panose="02000503020000020003" pitchFamily="2" charset="0"/>
              </a:defRPr>
            </a:lvl1pPr>
          </a:lstStyle>
          <a:p>
            <a:fld id="{3EC2EA24-8B9E-4246-A3D8-242A650C417C}" type="datetime1">
              <a:rPr lang="fr-FR" smtClean="0"/>
              <a:pPr/>
              <a:t>05/12/2024</a:t>
            </a:fld>
            <a:endParaRPr lang="fr-FR" dirty="0"/>
          </a:p>
        </p:txBody>
      </p:sp>
      <p:sp>
        <p:nvSpPr>
          <p:cNvPr id="6" name="Espace réservé du numéro de diapositive 5"/>
          <p:cNvSpPr>
            <a:spLocks noGrp="1"/>
          </p:cNvSpPr>
          <p:nvPr>
            <p:ph type="sldNum" sz="quarter" idx="4"/>
          </p:nvPr>
        </p:nvSpPr>
        <p:spPr bwMode="gray">
          <a:xfrm>
            <a:off x="8316416" y="4784400"/>
            <a:ext cx="467584" cy="270000"/>
          </a:xfrm>
          <a:prstGeom prst="rect">
            <a:avLst/>
          </a:prstGeom>
        </p:spPr>
        <p:txBody>
          <a:bodyPr vert="horz" lIns="0" tIns="0" rIns="0" bIns="0" rtlCol="0" anchor="ctr" anchorCtr="0">
            <a:noAutofit/>
          </a:bodyPr>
          <a:lstStyle>
            <a:lvl1pPr algn="r">
              <a:defRPr sz="800" b="1">
                <a:solidFill>
                  <a:srgbClr val="3F589E"/>
                </a:solidFill>
                <a:latin typeface="Avenir Book" panose="02000503020000020003" pitchFamily="2" charset="0"/>
              </a:defRPr>
            </a:lvl1pPr>
          </a:lstStyle>
          <a:p>
            <a:fld id="{733122C9-A0B9-462F-8757-0847AD287B63}" type="slidenum">
              <a:rPr lang="fr-FR" smtClean="0"/>
              <a:pPr/>
              <a:t>‹N°›</a:t>
            </a:fld>
            <a:endParaRPr lang="fr-FR" dirty="0"/>
          </a:p>
        </p:txBody>
      </p:sp>
      <p:cxnSp>
        <p:nvCxnSpPr>
          <p:cNvPr id="9" name="Connecteur droit 8">
            <a:extLst>
              <a:ext uri="{FF2B5EF4-FFF2-40B4-BE49-F238E27FC236}">
                <a16:creationId xmlns:a16="http://schemas.microsoft.com/office/drawing/2014/main" id="{E3FDD885-E79E-4515-89C0-6E3DA503D302}"/>
              </a:ext>
            </a:extLst>
          </p:cNvPr>
          <p:cNvCxnSpPr>
            <a:cxnSpLocks/>
          </p:cNvCxnSpPr>
          <p:nvPr userDrawn="1"/>
        </p:nvCxnSpPr>
        <p:spPr bwMode="gray">
          <a:xfrm>
            <a:off x="360000" y="4784400"/>
            <a:ext cx="84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5" name="Image 14"/>
          <p:cNvPicPr>
            <a:picLocks noChangeAspect="1"/>
          </p:cNvPicPr>
          <p:nvPr userDrawn="1"/>
        </p:nvPicPr>
        <p:blipFill rotWithShape="1">
          <a:blip r:embed="rId8">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pic>
        <p:nvPicPr>
          <p:cNvPr id="11" name="Imag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891" y="29473"/>
            <a:ext cx="1174810" cy="650837"/>
          </a:xfrm>
          <a:prstGeom prst="rect">
            <a:avLst/>
          </a:prstGeom>
        </p:spPr>
      </p:pic>
    </p:spTree>
    <p:extLst>
      <p:ext uri="{BB962C8B-B14F-4D97-AF65-F5344CB8AC3E}">
        <p14:creationId xmlns:p14="http://schemas.microsoft.com/office/powerpoint/2010/main" val="418998117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Lst>
  <p:hf hdr="0"/>
  <p:txStyles>
    <p:titleStyle>
      <a:lvl1pPr algn="l" defTabSz="914378" rtl="0" eaLnBrk="1" latinLnBrk="0" hangingPunct="1">
        <a:lnSpc>
          <a:spcPct val="90000"/>
        </a:lnSpc>
        <a:spcBef>
          <a:spcPct val="0"/>
        </a:spcBef>
        <a:buNone/>
        <a:defRPr sz="2500" b="1" kern="1200">
          <a:solidFill>
            <a:schemeClr val="tx1"/>
          </a:solidFill>
          <a:latin typeface="Avenir Black" panose="020B0803020203020204" pitchFamily="34" charset="0"/>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400" kern="1200">
          <a:solidFill>
            <a:schemeClr val="tx1"/>
          </a:solidFill>
          <a:latin typeface="Avenir LT Std 45 Book" panose="020B0502020203020204" pitchFamily="34" charset="0"/>
          <a:ea typeface="+mn-ea"/>
          <a:cs typeface="+mn-cs"/>
        </a:defRPr>
      </a:lvl1pPr>
      <a:lvl2pPr marL="352057" indent="-171450" algn="l" defTabSz="914378"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Avenir LT Std 45 Book" panose="020B0502020203020204" pitchFamily="34" charset="0"/>
          <a:ea typeface="+mn-ea"/>
          <a:cs typeface="+mn-cs"/>
        </a:defRPr>
      </a:lvl2pPr>
      <a:lvl3pPr marL="531441" indent="-171450" algn="l" defTabSz="914378" rtl="0" eaLnBrk="1" latinLnBrk="0" hangingPunct="1">
        <a:lnSpc>
          <a:spcPct val="100000"/>
        </a:lnSpc>
        <a:spcBef>
          <a:spcPts val="100"/>
        </a:spcBef>
        <a:spcAft>
          <a:spcPts val="100"/>
        </a:spcAft>
        <a:buSzPct val="100000"/>
        <a:buFont typeface="Wingdings" panose="05000000000000000000" pitchFamily="2" charset="2"/>
        <a:buChar char="§"/>
        <a:defRPr sz="1000" kern="1200">
          <a:solidFill>
            <a:schemeClr val="tx1"/>
          </a:solidFill>
          <a:latin typeface="Avenir LT Std 45 Book" panose="020B0502020203020204" pitchFamily="34" charset="0"/>
          <a:ea typeface="+mn-ea"/>
          <a:cs typeface="+mn-cs"/>
        </a:defRPr>
      </a:lvl3pPr>
      <a:lvl4pPr marL="711436" indent="-171450"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Avenir LT Std 45 Book" panose="020B0502020203020204" pitchFamily="34" charset="0"/>
          <a:ea typeface="+mn-ea"/>
          <a:cs typeface="+mn-cs"/>
        </a:defRPr>
      </a:lvl4pPr>
      <a:lvl5pPr marL="891432" indent="-171450" algn="l" defTabSz="914378" rtl="0" eaLnBrk="1" latinLnBrk="0" hangingPunct="1">
        <a:lnSpc>
          <a:spcPct val="100000"/>
        </a:lnSpc>
        <a:spcBef>
          <a:spcPts val="100"/>
        </a:spcBef>
        <a:spcAft>
          <a:spcPts val="100"/>
        </a:spcAft>
        <a:buSzPct val="100000"/>
        <a:buFont typeface="Wingdings" panose="05000000000000000000" pitchFamily="2" charset="2"/>
        <a:buChar char="§"/>
        <a:defRPr sz="700" kern="1200">
          <a:solidFill>
            <a:schemeClr val="tx1"/>
          </a:solidFill>
          <a:latin typeface="Avenir LT Std 45 Book" panose="020B0502020203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871155"/>
            <a:ext cx="8424000" cy="54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60000" y="1893555"/>
            <a:ext cx="8424000" cy="270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360000" y="4784400"/>
            <a:ext cx="1224000" cy="270000"/>
          </a:xfrm>
          <a:prstGeom prst="rect">
            <a:avLst/>
          </a:prstGeom>
        </p:spPr>
        <p:txBody>
          <a:bodyPr vert="horz" lIns="0" tIns="0" rIns="0" bIns="0" rtlCol="0" anchor="ctr" anchorCtr="0">
            <a:noAutofit/>
          </a:bodyPr>
          <a:lstStyle>
            <a:lvl1pPr algn="l">
              <a:defRPr sz="800" b="1">
                <a:solidFill>
                  <a:schemeClr val="accent1"/>
                </a:solidFill>
              </a:defRPr>
            </a:lvl1pPr>
          </a:lstStyle>
          <a:p>
            <a:fld id="{3EC2EA24-8B9E-4246-A3D8-242A650C417C}" type="datetime1">
              <a:rPr lang="fr-FR" smtClean="0"/>
              <a:pPr/>
              <a:t>05/12/2024</a:t>
            </a:fld>
            <a:endParaRPr lang="fr-FR" dirty="0"/>
          </a:p>
        </p:txBody>
      </p:sp>
      <p:sp>
        <p:nvSpPr>
          <p:cNvPr id="6" name="Espace réservé du numéro de diapositive 5"/>
          <p:cNvSpPr>
            <a:spLocks noGrp="1"/>
          </p:cNvSpPr>
          <p:nvPr>
            <p:ph type="sldNum" sz="quarter" idx="4"/>
          </p:nvPr>
        </p:nvSpPr>
        <p:spPr bwMode="gray">
          <a:xfrm>
            <a:off x="8316416" y="4784400"/>
            <a:ext cx="467584" cy="270000"/>
          </a:xfrm>
          <a:prstGeom prst="rect">
            <a:avLst/>
          </a:prstGeom>
        </p:spPr>
        <p:txBody>
          <a:bodyPr vert="horz" lIns="0" tIns="0" rIns="0" bIns="0" rtlCol="0" anchor="ctr" anchorCtr="0">
            <a:noAutofit/>
          </a:bodyPr>
          <a:lstStyle>
            <a:lvl1pPr algn="r">
              <a:defRPr sz="800" b="1">
                <a:solidFill>
                  <a:schemeClr val="accent1"/>
                </a:solidFill>
              </a:defRPr>
            </a:lvl1pPr>
          </a:lstStyle>
          <a:p>
            <a:fld id="{733122C9-A0B9-462F-8757-0847AD287B63}" type="slidenum">
              <a:rPr lang="fr-FR" smtClean="0"/>
              <a:pPr/>
              <a:t>‹N°›</a:t>
            </a:fld>
            <a:endParaRPr lang="fr-FR" dirty="0"/>
          </a:p>
        </p:txBody>
      </p:sp>
      <p:cxnSp>
        <p:nvCxnSpPr>
          <p:cNvPr id="9" name="Connecteur droit 8">
            <a:extLst>
              <a:ext uri="{FF2B5EF4-FFF2-40B4-BE49-F238E27FC236}">
                <a16:creationId xmlns:a16="http://schemas.microsoft.com/office/drawing/2014/main" id="{E3FDD885-E79E-4515-89C0-6E3DA503D302}"/>
              </a:ext>
            </a:extLst>
          </p:cNvPr>
          <p:cNvCxnSpPr>
            <a:cxnSpLocks/>
          </p:cNvCxnSpPr>
          <p:nvPr userDrawn="1"/>
        </p:nvCxnSpPr>
        <p:spPr bwMode="gray">
          <a:xfrm>
            <a:off x="360000" y="4784400"/>
            <a:ext cx="84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188" y="96597"/>
            <a:ext cx="1375015" cy="583713"/>
          </a:xfrm>
          <a:prstGeom prst="rect">
            <a:avLst/>
          </a:prstGeom>
        </p:spPr>
      </p:pic>
      <p:pic>
        <p:nvPicPr>
          <p:cNvPr id="12" name="Image 1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769413" y="99427"/>
            <a:ext cx="256909" cy="255251"/>
          </a:xfrm>
          <a:prstGeom prst="rect">
            <a:avLst/>
          </a:prstGeom>
        </p:spPr>
      </p:pic>
      <p:pic>
        <p:nvPicPr>
          <p:cNvPr id="14" name="Image 13"/>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151374" y="99427"/>
            <a:ext cx="257101" cy="255251"/>
          </a:xfrm>
          <a:prstGeom prst="rect">
            <a:avLst/>
          </a:prstGeom>
        </p:spPr>
      </p:pic>
      <p:pic>
        <p:nvPicPr>
          <p:cNvPr id="15" name="Image 14"/>
          <p:cNvPicPr>
            <a:picLocks noChangeAspect="1"/>
          </p:cNvPicPr>
          <p:nvPr userDrawn="1"/>
        </p:nvPicPr>
        <p:blipFill rotWithShape="1">
          <a:blip r:embed="rId23">
            <a:extLst>
              <a:ext uri="{28A0092B-C50C-407E-A947-70E740481C1C}">
                <a14:useLocalDpi xmlns:a14="http://schemas.microsoft.com/office/drawing/2010/main" val="0"/>
              </a:ext>
            </a:extLst>
          </a:blip>
          <a:srcRect t="16888" b="16118"/>
          <a:stretch/>
        </p:blipFill>
        <p:spPr>
          <a:xfrm>
            <a:off x="8533527" y="114705"/>
            <a:ext cx="500945" cy="224696"/>
          </a:xfrm>
          <a:prstGeom prst="rect">
            <a:avLst/>
          </a:prstGeom>
        </p:spPr>
      </p:pic>
      <p:pic>
        <p:nvPicPr>
          <p:cNvPr id="11" name="Image 10"/>
          <p:cNvPicPr>
            <a:picLocks noChangeAspect="1"/>
          </p:cNvPicPr>
          <p:nvPr userDrawn="1"/>
        </p:nvPicPr>
        <p:blipFill rotWithShape="1">
          <a:blip r:embed="rId24">
            <a:extLst>
              <a:ext uri="{28A0092B-C50C-407E-A947-70E740481C1C}">
                <a14:useLocalDpi xmlns:a14="http://schemas.microsoft.com/office/drawing/2010/main" val="0"/>
              </a:ext>
            </a:extLst>
          </a:blip>
          <a:srcRect t="91643"/>
          <a:stretch/>
        </p:blipFill>
        <p:spPr>
          <a:xfrm>
            <a:off x="0" y="4784400"/>
            <a:ext cx="9144000" cy="355450"/>
          </a:xfrm>
          <a:prstGeom prst="rect">
            <a:avLst/>
          </a:prstGeom>
        </p:spPr>
      </p:pic>
    </p:spTree>
    <p:extLst>
      <p:ext uri="{BB962C8B-B14F-4D97-AF65-F5344CB8AC3E}">
        <p14:creationId xmlns:p14="http://schemas.microsoft.com/office/powerpoint/2010/main" val="299923953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Lst>
  <p:hf hdr="0"/>
  <p:txStyles>
    <p:titleStyle>
      <a:lvl1pPr algn="l" defTabSz="914378"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400" kern="1200">
          <a:solidFill>
            <a:schemeClr val="tx1"/>
          </a:solidFill>
          <a:latin typeface="+mn-lt"/>
          <a:ea typeface="+mn-ea"/>
          <a:cs typeface="+mn-cs"/>
        </a:defRPr>
      </a:lvl1pPr>
      <a:lvl2pPr marL="352057" indent="-171450" algn="l" defTabSz="914378"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2pPr>
      <a:lvl3pPr marL="531441" indent="-171450" algn="l" defTabSz="914378" rtl="0" eaLnBrk="1" latinLnBrk="0" hangingPunct="1">
        <a:lnSpc>
          <a:spcPct val="100000"/>
        </a:lnSpc>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436" indent="-171450"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891432" indent="-171450" algn="l" defTabSz="914378" rtl="0" eaLnBrk="1" latinLnBrk="0" hangingPunct="1">
        <a:lnSpc>
          <a:spcPct val="100000"/>
        </a:lnSpc>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15.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image" Target="../media/image31.jp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france2030.agencerecherche.fr/PEPR-5G-AAP-2024-lettre"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pepr-futurenetworks.fr/en/the-pepr/" TargetMode="External"/><Relationship Id="rId2" Type="http://schemas.openxmlformats.org/officeDocument/2006/relationships/hyperlink" Target="https://anr.fr/fr/france-2030/france2030/call/france-2030-pepr-5g-et-reseaux-du-futur-appel-a-projets-architectures-techniques-et-technologi/"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telecom-paris.zoom.us/j/92233137587?pwd=qj1yLeA21kO58D7muVpdTOdvdenEm8.1"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BC15B926-5F90-071D-EBCC-87B994CA09A4}"/>
              </a:ext>
            </a:extLst>
          </p:cNvPr>
          <p:cNvSpPr>
            <a:spLocks noGrp="1"/>
          </p:cNvSpPr>
          <p:nvPr>
            <p:ph type="dt" sz="half" idx="10"/>
          </p:nvPr>
        </p:nvSpPr>
        <p:spPr bwMode="gray"/>
        <p:txBody>
          <a:bodyPr/>
          <a:lstStyle/>
          <a:p>
            <a:fld id="{D76542D8-E69D-D84E-ACDE-8364E31CC891}" type="datetime1">
              <a:rPr lang="fr-FR" smtClean="0"/>
              <a:t>05/12/2024</a:t>
            </a:fld>
            <a:endParaRPr lang="fr-FR" dirty="0"/>
          </a:p>
        </p:txBody>
      </p:sp>
      <p:sp>
        <p:nvSpPr>
          <p:cNvPr id="7" name="Espace réservé du numéro de diapositive 6">
            <a:extLst>
              <a:ext uri="{FF2B5EF4-FFF2-40B4-BE49-F238E27FC236}">
                <a16:creationId xmlns:a16="http://schemas.microsoft.com/office/drawing/2014/main" id="{C0E05D19-2447-ABCD-96D3-030625857ED1}"/>
              </a:ext>
            </a:extLst>
          </p:cNvPr>
          <p:cNvSpPr>
            <a:spLocks noGrp="1"/>
          </p:cNvSpPr>
          <p:nvPr>
            <p:ph type="sldNum" sz="quarter" idx="12"/>
          </p:nvPr>
        </p:nvSpPr>
        <p:spPr bwMode="gray"/>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72734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xmlns="" val="0"/>
              </a:ext>
            </a:extLst>
          </p:cNvPr>
          <p:cNvSpPr txBox="1">
            <a:spLocks/>
          </p:cNvSpPr>
          <p:nvPr/>
        </p:nvSpPr>
        <p:spPr>
          <a:xfrm>
            <a:off x="57752" y="795363"/>
            <a:ext cx="2205071" cy="802639"/>
          </a:xfrm>
          <a:prstGeom prst="rect">
            <a:avLst/>
          </a:prstGeom>
          <a:ln w="38100">
            <a:solidFill>
              <a:schemeClr val="tx1"/>
            </a:solidFill>
          </a:ln>
        </p:spPr>
        <p:txBody>
          <a:bodyPr lIns="0" tIns="0" rIns="0" bIns="0" anchor="b" anchorCtr="0"/>
          <a:lstStyle>
            <a:lvl1pPr algn="l" defTabSz="914400" rtl="0" eaLnBrk="1" latinLnBrk="0" hangingPunct="1">
              <a:lnSpc>
                <a:spcPct val="9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Marianne"/>
                <a:ea typeface="+mj-ea"/>
                <a:cs typeface="+mj-cs"/>
              </a:rPr>
              <a:t>Higher</a:t>
            </a:r>
            <a:r>
              <a:rPr kumimoji="0" lang="fr-FR" sz="1800" b="0" i="0" u="none" strike="noStrike" kern="1200" cap="none" spc="0" normalizeH="0" baseline="0" noProof="0" dirty="0">
                <a:ln>
                  <a:noFill/>
                </a:ln>
                <a:solidFill>
                  <a:prstClr val="black"/>
                </a:solidFill>
                <a:effectLst/>
                <a:uLnTx/>
                <a:uFillTx/>
                <a:latin typeface="Marianne"/>
                <a:ea typeface="+mj-ea"/>
                <a:cs typeface="+mj-cs"/>
              </a:rPr>
              <a:t> layer &amp; Security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Marianne"/>
              <a:ea typeface="+mj-ea"/>
              <a:cs typeface="+mj-cs"/>
            </a:endParaRPr>
          </a:p>
        </p:txBody>
      </p:sp>
      <p:grpSp>
        <p:nvGrpSpPr>
          <p:cNvPr id="49" name="Groupe 48"/>
          <p:cNvGrpSpPr/>
          <p:nvPr/>
        </p:nvGrpSpPr>
        <p:grpSpPr>
          <a:xfrm>
            <a:off x="3339766" y="840372"/>
            <a:ext cx="4712545" cy="1529653"/>
            <a:chOff x="3069278" y="255436"/>
            <a:chExt cx="5213088" cy="2015461"/>
          </a:xfrm>
        </p:grpSpPr>
        <p:sp>
          <p:nvSpPr>
            <p:cNvPr id="50" name="Rectangle 49">
              <a:extLst>
                <a:ext uri="{FF2B5EF4-FFF2-40B4-BE49-F238E27FC236}">
                  <a16:creationId xmlns:a16="http://schemas.microsoft.com/office/drawing/2014/main" id="{2C1DE80D-4346-15C6-A58E-F913B71CD55D}"/>
                </a:ext>
              </a:extLst>
            </p:cNvPr>
            <p:cNvSpPr/>
            <p:nvPr/>
          </p:nvSpPr>
          <p:spPr>
            <a:xfrm>
              <a:off x="3069280" y="1825254"/>
              <a:ext cx="5213085" cy="44564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HW Macro-Components for telecommunications</a:t>
              </a:r>
            </a:p>
          </p:txBody>
        </p:sp>
        <p:sp>
          <p:nvSpPr>
            <p:cNvPr id="51" name="Rectangle 50">
              <a:extLst>
                <a:ext uri="{FF2B5EF4-FFF2-40B4-BE49-F238E27FC236}">
                  <a16:creationId xmlns:a16="http://schemas.microsoft.com/office/drawing/2014/main" id="{9948E216-DDBF-98AD-CC8E-46FC0D6F31C5}"/>
                </a:ext>
              </a:extLst>
            </p:cNvPr>
            <p:cNvSpPr/>
            <p:nvPr/>
          </p:nvSpPr>
          <p:spPr>
            <a:xfrm>
              <a:off x="3069278" y="1373217"/>
              <a:ext cx="5213085" cy="452037"/>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Physical layer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Radio  and Optical</a:t>
              </a:r>
            </a:p>
          </p:txBody>
        </p:sp>
        <p:sp>
          <p:nvSpPr>
            <p:cNvPr id="52" name="Rectangle 51">
              <a:extLst>
                <a:ext uri="{FF2B5EF4-FFF2-40B4-BE49-F238E27FC236}">
                  <a16:creationId xmlns:a16="http://schemas.microsoft.com/office/drawing/2014/main" id="{202E6606-EE55-A7B0-7331-ECDAD62C79B0}"/>
                </a:ext>
              </a:extLst>
            </p:cNvPr>
            <p:cNvSpPr/>
            <p:nvPr/>
          </p:nvSpPr>
          <p:spPr>
            <a:xfrm>
              <a:off x="3069281" y="255436"/>
              <a:ext cx="5213085" cy="61119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Services’ architectures and infrastructures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Security, data protection, energy efficiency, quality of experience, etc.</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end-to-end in a multi-stakeholder context</a:t>
              </a:r>
            </a:p>
          </p:txBody>
        </p:sp>
        <p:sp>
          <p:nvSpPr>
            <p:cNvPr id="53" name="Rectangle 52">
              <a:extLst>
                <a:ext uri="{FF2B5EF4-FFF2-40B4-BE49-F238E27FC236}">
                  <a16:creationId xmlns:a16="http://schemas.microsoft.com/office/drawing/2014/main" id="{0333724E-6342-D89C-00FD-C872F8AABB30}"/>
                </a:ext>
              </a:extLst>
            </p:cNvPr>
            <p:cNvSpPr/>
            <p:nvPr/>
          </p:nvSpPr>
          <p:spPr>
            <a:xfrm>
              <a:off x="3069279" y="866632"/>
              <a:ext cx="5213085" cy="50658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Network architectures and infrastructures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Converged network, cloud and sensing architectures and infrastructures</a:t>
              </a:r>
            </a:p>
          </p:txBody>
        </p:sp>
      </p:grpSp>
      <p:grpSp>
        <p:nvGrpSpPr>
          <p:cNvPr id="3" name="Groupe 2"/>
          <p:cNvGrpSpPr/>
          <p:nvPr/>
        </p:nvGrpSpPr>
        <p:grpSpPr>
          <a:xfrm>
            <a:off x="3339767" y="392076"/>
            <a:ext cx="4719766" cy="1997007"/>
            <a:chOff x="2328007" y="-261622"/>
            <a:chExt cx="5232325" cy="2442229"/>
          </a:xfrm>
        </p:grpSpPr>
        <p:sp>
          <p:nvSpPr>
            <p:cNvPr id="56" name="Rectangle 55">
              <a:extLst>
                <a:ext uri="{FF2B5EF4-FFF2-40B4-BE49-F238E27FC236}">
                  <a16:creationId xmlns:a16="http://schemas.microsoft.com/office/drawing/2014/main" id="{50668F2C-B9B2-AE6D-7DB3-485D9C78F596}"/>
                </a:ext>
              </a:extLst>
            </p:cNvPr>
            <p:cNvSpPr/>
            <p:nvPr/>
          </p:nvSpPr>
          <p:spPr>
            <a:xfrm>
              <a:off x="2328007" y="-261622"/>
              <a:ext cx="890793" cy="2418922"/>
            </a:xfrm>
            <a:prstGeom prst="rect">
              <a:avLst/>
            </a:prstGeom>
            <a:solidFill>
              <a:schemeClr val="accent2">
                <a:alpha val="37000"/>
              </a:schemeClr>
            </a:solidFill>
            <a:ln>
              <a:solidFill>
                <a:schemeClr val="accent1">
                  <a:shade val="50000"/>
                  <a:alpha val="26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t"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Connected Vehicles</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88EA3AF7-7539-B29E-2A2C-1B03A34A30FE}"/>
                </a:ext>
              </a:extLst>
            </p:cNvPr>
            <p:cNvSpPr/>
            <p:nvPr/>
          </p:nvSpPr>
          <p:spPr>
            <a:xfrm>
              <a:off x="3218800" y="-261622"/>
              <a:ext cx="890793" cy="2429541"/>
            </a:xfrm>
            <a:prstGeom prst="rect">
              <a:avLst/>
            </a:prstGeom>
            <a:solidFill>
              <a:schemeClr val="accent2">
                <a:alpha val="37000"/>
              </a:schemeClr>
            </a:solidFill>
            <a:ln>
              <a:solidFill>
                <a:schemeClr val="accent1">
                  <a:shade val="50000"/>
                  <a:alpha val="26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Industry 4.0</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6380955C-854A-8AED-69AC-21B123D1694C}"/>
                </a:ext>
              </a:extLst>
            </p:cNvPr>
            <p:cNvSpPr/>
            <p:nvPr/>
          </p:nvSpPr>
          <p:spPr>
            <a:xfrm>
              <a:off x="4109593" y="-261622"/>
              <a:ext cx="890793" cy="2429541"/>
            </a:xfrm>
            <a:prstGeom prst="rect">
              <a:avLst/>
            </a:prstGeom>
            <a:solidFill>
              <a:schemeClr val="accent2">
                <a:alpha val="37000"/>
              </a:schemeClr>
            </a:solidFill>
            <a:ln>
              <a:solidFill>
                <a:schemeClr val="accent1">
                  <a:shade val="50000"/>
                  <a:alpha val="26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Smart Grids</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17A4D56F-9CC2-30D8-7407-C06A49659867}"/>
                </a:ext>
              </a:extLst>
            </p:cNvPr>
            <p:cNvSpPr/>
            <p:nvPr/>
          </p:nvSpPr>
          <p:spPr>
            <a:xfrm>
              <a:off x="5371562" y="-250086"/>
              <a:ext cx="1087672" cy="2430693"/>
            </a:xfrm>
            <a:prstGeom prst="rect">
              <a:avLst/>
            </a:prstGeom>
            <a:solidFill>
              <a:schemeClr val="accent2">
                <a:alpha val="37000"/>
              </a:schemeClr>
            </a:solidFill>
            <a:ln>
              <a:solidFill>
                <a:schemeClr val="accent1">
                  <a:shade val="50000"/>
                  <a:alpha val="26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Multisectoral Federation (1)</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1BCBB2F2-DEDA-5828-EF8A-182E375A4D22}"/>
                </a:ext>
              </a:extLst>
            </p:cNvPr>
            <p:cNvSpPr/>
            <p:nvPr/>
          </p:nvSpPr>
          <p:spPr>
            <a:xfrm>
              <a:off x="6472660" y="-261622"/>
              <a:ext cx="1087672" cy="2418922"/>
            </a:xfrm>
            <a:prstGeom prst="rect">
              <a:avLst/>
            </a:prstGeom>
            <a:solidFill>
              <a:schemeClr val="accent2">
                <a:alpha val="37000"/>
              </a:schemeClr>
            </a:solidFill>
            <a:ln>
              <a:solidFill>
                <a:schemeClr val="accent1">
                  <a:shade val="50000"/>
                  <a:alpha val="26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Multisectoral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Federation (2)</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9C2291F5-88C7-DA70-DEB4-68E7BA479578}"/>
                </a:ext>
              </a:extLst>
            </p:cNvPr>
            <p:cNvSpPr/>
            <p:nvPr/>
          </p:nvSpPr>
          <p:spPr>
            <a:xfrm>
              <a:off x="5019628" y="-250086"/>
              <a:ext cx="365357" cy="2418922"/>
            </a:xfrm>
            <a:prstGeom prst="rect">
              <a:avLst/>
            </a:prstGeom>
            <a:solidFill>
              <a:schemeClr val="accent2">
                <a:alpha val="37000"/>
              </a:schemeClr>
            </a:solidFill>
            <a:ln>
              <a:solidFill>
                <a:schemeClr val="accent1">
                  <a:shade val="50000"/>
                  <a:alpha val="26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e 5"/>
          <p:cNvGrpSpPr/>
          <p:nvPr/>
        </p:nvGrpSpPr>
        <p:grpSpPr>
          <a:xfrm>
            <a:off x="120696" y="2381662"/>
            <a:ext cx="2479722" cy="2382935"/>
            <a:chOff x="120696" y="2216772"/>
            <a:chExt cx="2479722" cy="2382935"/>
          </a:xfrm>
        </p:grpSpPr>
        <p:sp>
          <p:nvSpPr>
            <p:cNvPr id="34"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xmlns="" val="0"/>
                </a:ext>
              </a:extLst>
            </p:cNvPr>
            <p:cNvSpPr txBox="1">
              <a:spLocks/>
            </p:cNvSpPr>
            <p:nvPr/>
          </p:nvSpPr>
          <p:spPr>
            <a:xfrm>
              <a:off x="458292" y="3912401"/>
              <a:ext cx="1804531" cy="253445"/>
            </a:xfrm>
            <a:prstGeom prst="rect">
              <a:avLst/>
            </a:prstGeom>
          </p:spPr>
          <p:txBody>
            <a:bodyPr lIns="0" tIns="0" rIns="0" bIns="0" anchor="b" anchorCtr="0"/>
            <a:lstStyle>
              <a:lvl1pPr algn="l" defTabSz="914400" rtl="0" eaLnBrk="1" latinLnBrk="0" hangingPunct="1">
                <a:lnSpc>
                  <a:spcPct val="9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arianne"/>
                  <a:ea typeface="+mj-ea"/>
                  <a:cs typeface="+mj-cs"/>
                </a:rPr>
                <a:t>NF-MUST   </a:t>
              </a:r>
            </a:p>
          </p:txBody>
        </p:sp>
        <p:pic>
          <p:nvPicPr>
            <p:cNvPr id="29" name="Image 28"/>
            <p:cNvPicPr/>
            <p:nvPr/>
          </p:nvPicPr>
          <p:blipFill>
            <a:blip r:embed="rId3" cstate="print">
              <a:extLst>
                <a:ext uri="{28A0092B-C50C-407E-A947-70E740481C1C}">
                  <a14:useLocalDpi xmlns:a14="http://schemas.microsoft.com/office/drawing/2010/main" val="0"/>
                </a:ext>
              </a:extLst>
            </a:blip>
            <a:stretch>
              <a:fillRect/>
            </a:stretch>
          </p:blipFill>
          <p:spPr>
            <a:xfrm>
              <a:off x="166199" y="2216772"/>
              <a:ext cx="2388716" cy="1645920"/>
            </a:xfrm>
            <a:prstGeom prst="rect">
              <a:avLst/>
            </a:prstGeom>
          </p:spPr>
        </p:pic>
        <p:sp>
          <p:nvSpPr>
            <p:cNvPr id="64" name="Rectangle 63"/>
            <p:cNvSpPr/>
            <p:nvPr/>
          </p:nvSpPr>
          <p:spPr>
            <a:xfrm>
              <a:off x="120696" y="4191903"/>
              <a:ext cx="2479722" cy="407804"/>
            </a:xfrm>
            <a:prstGeom prst="rect">
              <a:avLst/>
            </a:prstGeom>
            <a:ln>
              <a:solidFill>
                <a:schemeClr val="accent1"/>
              </a:solidFill>
            </a:ln>
          </p:spPr>
          <p:txBody>
            <a:bodyPr wrap="square" lIns="68580" tIns="34290" rIns="68580" bIns="3429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arianne"/>
                  <a:ea typeface="+mn-ea"/>
                  <a:cs typeface="+mn-cs"/>
                </a:rPr>
                <a:t>End-to-end 5G </a:t>
              </a:r>
              <a:r>
                <a:rPr kumimoji="0" lang="fr-FR" sz="1100" b="0" i="0" u="none" strike="noStrike" kern="1200" cap="none" spc="0" normalizeH="0" baseline="0" noProof="0" dirty="0" err="1">
                  <a:ln>
                    <a:noFill/>
                  </a:ln>
                  <a:solidFill>
                    <a:srgbClr val="FF0000"/>
                  </a:solidFill>
                  <a:effectLst/>
                  <a:uLnTx/>
                  <a:uFillTx/>
                  <a:latin typeface="Marianne"/>
                  <a:ea typeface="+mn-ea"/>
                  <a:cs typeface="+mn-cs"/>
                </a:rPr>
                <a:t>MU</a:t>
              </a:r>
              <a:r>
                <a:rPr kumimoji="0" lang="fr-FR" sz="1100" b="0" i="0" u="none" strike="noStrike" kern="1200" cap="none" spc="0" normalizeH="0" baseline="0" noProof="0" dirty="0" err="1">
                  <a:ln>
                    <a:noFill/>
                  </a:ln>
                  <a:solidFill>
                    <a:prstClr val="black"/>
                  </a:solidFill>
                  <a:effectLst/>
                  <a:uLnTx/>
                  <a:uFillTx/>
                  <a:latin typeface="Marianne"/>
                  <a:ea typeface="+mn-ea"/>
                  <a:cs typeface="+mn-cs"/>
                </a:rPr>
                <a:t>lti-domain</a:t>
              </a:r>
              <a:r>
                <a:rPr kumimoji="0" lang="fr-FR" sz="1100" b="0" i="0" u="none" strike="noStrike" kern="1200" cap="none" spc="0" normalizeH="0" baseline="0" noProof="0" dirty="0">
                  <a:ln>
                    <a:noFill/>
                  </a:ln>
                  <a:solidFill>
                    <a:prstClr val="black"/>
                  </a:solidFill>
                  <a:effectLst/>
                  <a:uLnTx/>
                  <a:uFillTx/>
                  <a:latin typeface="Marianne"/>
                  <a:ea typeface="+mn-ea"/>
                  <a:cs typeface="+mn-cs"/>
                </a:rPr>
                <a:t> </a:t>
              </a:r>
              <a:r>
                <a:rPr kumimoji="0" lang="fr-FR" sz="1100" b="0" i="0" u="none" strike="noStrike" kern="1200" cap="none" spc="0" normalizeH="0" baseline="0" noProof="0" dirty="0">
                  <a:ln>
                    <a:noFill/>
                  </a:ln>
                  <a:solidFill>
                    <a:srgbClr val="FF0000"/>
                  </a:solidFill>
                  <a:effectLst/>
                  <a:uLnTx/>
                  <a:uFillTx/>
                  <a:latin typeface="Marianne"/>
                  <a:ea typeface="+mn-ea"/>
                  <a:cs typeface="+mn-cs"/>
                </a:rPr>
                <a:t>S</a:t>
              </a:r>
              <a:r>
                <a:rPr kumimoji="0" lang="fr-FR" sz="1100" b="0" i="0" u="none" strike="noStrike" kern="1200" cap="none" spc="0" normalizeH="0" baseline="0" noProof="0" dirty="0">
                  <a:ln>
                    <a:noFill/>
                  </a:ln>
                  <a:solidFill>
                    <a:prstClr val="black"/>
                  </a:solidFill>
                  <a:effectLst/>
                  <a:uLnTx/>
                  <a:uFillTx/>
                  <a:latin typeface="Marianne"/>
                  <a:ea typeface="+mn-ea"/>
                  <a:cs typeface="+mn-cs"/>
                </a:rPr>
                <a:t>ervices </a:t>
              </a:r>
              <a:r>
                <a:rPr kumimoji="0" lang="fr-FR" sz="1100" b="0" i="0" u="none" strike="noStrike" kern="1200" cap="none" spc="0" normalizeH="0" baseline="0" noProof="0" dirty="0" err="1">
                  <a:ln>
                    <a:noFill/>
                  </a:ln>
                  <a:solidFill>
                    <a:prstClr val="black"/>
                  </a:solidFill>
                  <a:effectLst/>
                  <a:uLnTx/>
                  <a:uFillTx/>
                  <a:latin typeface="Marianne"/>
                  <a:ea typeface="+mn-ea"/>
                  <a:cs typeface="+mn-cs"/>
                </a:rPr>
                <a:t>managemen</a:t>
              </a:r>
              <a:r>
                <a:rPr kumimoji="0" lang="fr-FR" sz="1100" b="0" i="0" u="none" strike="noStrike" kern="1200" cap="none" spc="0" normalizeH="0" baseline="0" noProof="0" dirty="0" err="1">
                  <a:ln>
                    <a:noFill/>
                  </a:ln>
                  <a:solidFill>
                    <a:srgbClr val="FF0000"/>
                  </a:solidFill>
                  <a:effectLst/>
                  <a:uLnTx/>
                  <a:uFillTx/>
                  <a:latin typeface="Marianne"/>
                  <a:ea typeface="+mn-ea"/>
                  <a:cs typeface="+mn-cs"/>
                </a:rPr>
                <a:t>T</a:t>
              </a:r>
              <a:r>
                <a:rPr kumimoji="0" lang="fr-FR" sz="1100" b="0" i="0" u="none" strike="noStrike" kern="1200" cap="none" spc="0" normalizeH="0" baseline="0" noProof="0" dirty="0">
                  <a:ln>
                    <a:noFill/>
                  </a:ln>
                  <a:solidFill>
                    <a:prstClr val="black"/>
                  </a:solidFill>
                  <a:effectLst/>
                  <a:uLnTx/>
                  <a:uFillTx/>
                  <a:latin typeface="Marianne"/>
                  <a:ea typeface="+mn-ea"/>
                  <a:cs typeface="+mn-cs"/>
                </a:rPr>
                <a:t> architecture</a:t>
              </a:r>
              <a:endParaRPr kumimoji="0" lang="fr-FR" sz="1100" b="1" i="0" u="none" strike="noStrike" kern="1200" cap="none" spc="0" normalizeH="0" baseline="0" noProof="0" dirty="0">
                <a:ln>
                  <a:noFill/>
                </a:ln>
                <a:solidFill>
                  <a:srgbClr val="000000"/>
                </a:solidFill>
                <a:effectLst/>
                <a:uLnTx/>
                <a:uFillTx/>
                <a:latin typeface="Arial" panose="020B0604020202020204" pitchFamily="34" charset="0"/>
                <a:ea typeface="Cambria" panose="02040503050406030204" pitchFamily="18" charset="0"/>
                <a:cs typeface="+mn-cs"/>
              </a:endParaRPr>
            </a:p>
          </p:txBody>
        </p:sp>
      </p:grpSp>
      <p:grpSp>
        <p:nvGrpSpPr>
          <p:cNvPr id="2" name="Groupe 1">
            <a:extLst>
              <a:ext uri="{FF2B5EF4-FFF2-40B4-BE49-F238E27FC236}">
                <a16:creationId xmlns:a16="http://schemas.microsoft.com/office/drawing/2014/main" id="{98123288-48F4-2FD2-1818-808B018BD3EC}"/>
              </a:ext>
            </a:extLst>
          </p:cNvPr>
          <p:cNvGrpSpPr/>
          <p:nvPr/>
        </p:nvGrpSpPr>
        <p:grpSpPr>
          <a:xfrm>
            <a:off x="2876353" y="2482749"/>
            <a:ext cx="3052257" cy="2270581"/>
            <a:chOff x="2777875" y="2317859"/>
            <a:chExt cx="3052257" cy="2270581"/>
          </a:xfrm>
        </p:grpSpPr>
        <p:sp>
          <p:nvSpPr>
            <p:cNvPr id="35"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xmlns="" val="0"/>
                </a:ext>
              </a:extLst>
            </p:cNvPr>
            <p:cNvSpPr txBox="1">
              <a:spLocks/>
            </p:cNvSpPr>
            <p:nvPr/>
          </p:nvSpPr>
          <p:spPr>
            <a:xfrm>
              <a:off x="3543400" y="3912401"/>
              <a:ext cx="1485595" cy="253445"/>
            </a:xfrm>
            <a:prstGeom prst="rect">
              <a:avLst/>
            </a:prstGeom>
          </p:spPr>
          <p:txBody>
            <a:bodyPr lIns="0" tIns="0" rIns="0" bIns="0" anchor="b" anchorCtr="0"/>
            <a:lstStyle>
              <a:lvl1pPr algn="l" defTabSz="914400" rtl="0" eaLnBrk="1" latinLnBrk="0" hangingPunct="1">
                <a:lnSpc>
                  <a:spcPct val="9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arianne"/>
                  <a:ea typeface="+mj-ea"/>
                  <a:cs typeface="+mj-cs"/>
                </a:rPr>
                <a:t>NF-NAI </a:t>
              </a:r>
            </a:p>
          </p:txBody>
        </p:sp>
        <p:pic>
          <p:nvPicPr>
            <p:cNvPr id="30" name="Image 29"/>
            <p:cNvPicPr/>
            <p:nvPr/>
          </p:nvPicPr>
          <p:blipFill>
            <a:blip r:embed="rId4"/>
            <a:stretch>
              <a:fillRect/>
            </a:stretch>
          </p:blipFill>
          <p:spPr>
            <a:xfrm>
              <a:off x="2983411" y="2317859"/>
              <a:ext cx="2605572" cy="1632840"/>
            </a:xfrm>
            <a:prstGeom prst="rect">
              <a:avLst/>
            </a:prstGeom>
          </p:spPr>
        </p:pic>
        <p:sp>
          <p:nvSpPr>
            <p:cNvPr id="65" name="Rectangle 64"/>
            <p:cNvSpPr/>
            <p:nvPr/>
          </p:nvSpPr>
          <p:spPr>
            <a:xfrm>
              <a:off x="2777875" y="4180636"/>
              <a:ext cx="3052257" cy="407804"/>
            </a:xfrm>
            <a:prstGeom prst="rect">
              <a:avLst/>
            </a:prstGeom>
            <a:ln>
              <a:solidFill>
                <a:schemeClr val="accent1"/>
              </a:solidFill>
            </a:ln>
          </p:spPr>
          <p:txBody>
            <a:bodyPr wrap="square" lIns="68580" tIns="34290" rIns="68580" bIns="3429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Marianne"/>
                  <a:ea typeface="+mn-ea"/>
                  <a:cs typeface="+mn-cs"/>
                </a:rPr>
                <a:t>N</a:t>
              </a:r>
              <a:r>
                <a:rPr kumimoji="0" lang="en-US" sz="1100" b="0" i="0" u="none" strike="noStrike" kern="1200" cap="none" spc="0" normalizeH="0" baseline="0" noProof="0" dirty="0">
                  <a:ln>
                    <a:noFill/>
                  </a:ln>
                  <a:solidFill>
                    <a:prstClr val="black"/>
                  </a:solidFill>
                  <a:effectLst/>
                  <a:uLnTx/>
                  <a:uFillTx/>
                  <a:latin typeface="Marianne"/>
                  <a:ea typeface="+mn-ea"/>
                  <a:cs typeface="+mn-cs"/>
                </a:rPr>
                <a:t>etworks </a:t>
              </a:r>
              <a:r>
                <a:rPr kumimoji="0" lang="en-US" sz="1100" b="0" i="0" u="none" strike="noStrike" kern="1200" cap="none" spc="0" normalizeH="0" baseline="0" noProof="0" dirty="0">
                  <a:ln>
                    <a:noFill/>
                  </a:ln>
                  <a:solidFill>
                    <a:srgbClr val="FF0000"/>
                  </a:solidFill>
                  <a:effectLst/>
                  <a:uLnTx/>
                  <a:uFillTx/>
                  <a:latin typeface="Marianne"/>
                  <a:ea typeface="+mn-ea"/>
                  <a:cs typeface="+mn-cs"/>
                </a:rPr>
                <a:t>A</a:t>
              </a:r>
              <a:r>
                <a:rPr kumimoji="0" lang="en-US" sz="1100" b="0" i="0" u="none" strike="noStrike" kern="1200" cap="none" spc="0" normalizeH="0" baseline="0" noProof="0" dirty="0">
                  <a:ln>
                    <a:noFill/>
                  </a:ln>
                  <a:solidFill>
                    <a:prstClr val="black"/>
                  </a:solidFill>
                  <a:effectLst/>
                  <a:uLnTx/>
                  <a:uFillTx/>
                  <a:latin typeface="Marianne"/>
                  <a:ea typeface="+mn-ea"/>
                  <a:cs typeface="+mn-cs"/>
                </a:rPr>
                <a:t>rchitecture &amp; </a:t>
              </a:r>
              <a:r>
                <a:rPr kumimoji="0" lang="en-US" sz="1100" b="0" i="0" u="none" strike="noStrike" kern="1200" cap="none" spc="0" normalizeH="0" baseline="0" noProof="0" dirty="0">
                  <a:ln>
                    <a:noFill/>
                  </a:ln>
                  <a:solidFill>
                    <a:srgbClr val="FF0000"/>
                  </a:solidFill>
                  <a:effectLst/>
                  <a:uLnTx/>
                  <a:uFillTx/>
                  <a:latin typeface="Marianne"/>
                  <a:ea typeface="+mn-ea"/>
                  <a:cs typeface="+mn-cs"/>
                </a:rPr>
                <a:t>I</a:t>
              </a:r>
              <a:r>
                <a:rPr kumimoji="0" lang="en-US" sz="1100" b="0" i="0" u="none" strike="noStrike" kern="1200" cap="none" spc="0" normalizeH="0" baseline="0" noProof="0" dirty="0">
                  <a:ln>
                    <a:noFill/>
                  </a:ln>
                  <a:solidFill>
                    <a:prstClr val="black"/>
                  </a:solidFill>
                  <a:effectLst/>
                  <a:uLnTx/>
                  <a:uFillTx/>
                  <a:latin typeface="Marianne"/>
                  <a:ea typeface="+mn-ea"/>
                  <a:cs typeface="+mn-cs"/>
                </a:rPr>
                <a:t>nfrastructure and Networks, Cloud and Sensing convergence</a:t>
              </a:r>
              <a:endPar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Cambria" panose="02040503050406030204" pitchFamily="18" charset="0"/>
                <a:cs typeface="+mn-cs"/>
              </a:endParaRPr>
            </a:p>
          </p:txBody>
        </p:sp>
      </p:grpSp>
      <p:grpSp>
        <p:nvGrpSpPr>
          <p:cNvPr id="10" name="Groupe 9"/>
          <p:cNvGrpSpPr/>
          <p:nvPr/>
        </p:nvGrpSpPr>
        <p:grpSpPr>
          <a:xfrm>
            <a:off x="6168932" y="2441630"/>
            <a:ext cx="2688431" cy="2302766"/>
            <a:chOff x="6168932" y="2276740"/>
            <a:chExt cx="2688431" cy="2302766"/>
          </a:xfrm>
        </p:grpSpPr>
        <p:sp>
          <p:nvSpPr>
            <p:cNvPr id="3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xmlns="" val="0"/>
                </a:ext>
              </a:extLst>
            </p:cNvPr>
            <p:cNvSpPr txBox="1">
              <a:spLocks/>
            </p:cNvSpPr>
            <p:nvPr/>
          </p:nvSpPr>
          <p:spPr>
            <a:xfrm>
              <a:off x="6625177" y="3912401"/>
              <a:ext cx="1775940" cy="253445"/>
            </a:xfrm>
            <a:prstGeom prst="rect">
              <a:avLst/>
            </a:prstGeom>
          </p:spPr>
          <p:txBody>
            <a:bodyPr lIns="0" tIns="0" rIns="0" bIns="0" anchor="b" anchorCtr="0"/>
            <a:lstStyle>
              <a:lvl1pPr algn="l" defTabSz="914400" rtl="0" eaLnBrk="1" latinLnBrk="0" hangingPunct="1">
                <a:lnSpc>
                  <a:spcPct val="9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arianne"/>
                  <a:ea typeface="+mj-ea"/>
                  <a:cs typeface="+mj-cs"/>
                </a:rPr>
                <a:t>NF-</a:t>
              </a:r>
              <a:r>
                <a:rPr kumimoji="0" lang="fr-FR" sz="1600" b="0" i="0" u="none" strike="noStrike" kern="1200" cap="none" spc="0" normalizeH="0" baseline="0" noProof="0" dirty="0" err="1">
                  <a:ln>
                    <a:noFill/>
                  </a:ln>
                  <a:solidFill>
                    <a:prstClr val="black"/>
                  </a:solidFill>
                  <a:effectLst/>
                  <a:uLnTx/>
                  <a:uFillTx/>
                  <a:latin typeface="Marianne"/>
                  <a:ea typeface="+mj-ea"/>
                  <a:cs typeface="+mj-cs"/>
                </a:rPr>
                <a:t>HiSec</a:t>
              </a:r>
              <a:r>
                <a:rPr kumimoji="0" lang="fr-FR" sz="1500" b="0" i="0" u="none" strike="noStrike" kern="1200" cap="none" spc="0" normalizeH="0" baseline="0" noProof="0" dirty="0">
                  <a:ln>
                    <a:noFill/>
                  </a:ln>
                  <a:solidFill>
                    <a:prstClr val="black"/>
                  </a:solidFill>
                  <a:effectLst/>
                  <a:uLnTx/>
                  <a:uFillTx/>
                  <a:latin typeface="Marianne"/>
                  <a:ea typeface="+mj-ea"/>
                  <a:cs typeface="+mj-cs"/>
                </a:rPr>
                <a:t> </a:t>
              </a:r>
            </a:p>
          </p:txBody>
        </p:sp>
        <p:grpSp>
          <p:nvGrpSpPr>
            <p:cNvPr id="19" name="Groupe 18"/>
            <p:cNvGrpSpPr/>
            <p:nvPr/>
          </p:nvGrpSpPr>
          <p:grpSpPr>
            <a:xfrm>
              <a:off x="6232750" y="2276740"/>
              <a:ext cx="2560794" cy="1571612"/>
              <a:chOff x="8539011" y="2216179"/>
              <a:chExt cx="3291541" cy="2103165"/>
            </a:xfrm>
          </p:grpSpPr>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9011" y="2216179"/>
                <a:ext cx="3153111" cy="206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0291019" y="4029306"/>
                <a:ext cx="1539533" cy="290038"/>
              </a:xfrm>
              <a:prstGeom prst="rect">
                <a:avLst/>
              </a:prstGeom>
              <a:ln>
                <a:solidFill>
                  <a:schemeClr val="bg1"/>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a:ln>
                      <a:noFill/>
                    </a:ln>
                    <a:solidFill>
                      <a:prstClr val="white"/>
                    </a:solidFill>
                    <a:effectLst/>
                    <a:uLnTx/>
                    <a:uFillTx/>
                    <a:latin typeface="Marianne"/>
                    <a:ea typeface="+mn-ea"/>
                    <a:cs typeface="+mn-cs"/>
                  </a:rPr>
                  <a:t>Crédits photo </a:t>
                </a:r>
                <a:r>
                  <a:rPr kumimoji="0" lang="fr-FR" sz="800" b="0" i="1" u="none" strike="noStrike" kern="1200" cap="none" spc="0" normalizeH="0" baseline="0" noProof="0" dirty="0" err="1">
                    <a:ln>
                      <a:noFill/>
                    </a:ln>
                    <a:solidFill>
                      <a:prstClr val="white"/>
                    </a:solidFill>
                    <a:effectLst/>
                    <a:uLnTx/>
                    <a:uFillTx/>
                    <a:latin typeface="Marianne"/>
                    <a:ea typeface="+mn-ea"/>
                    <a:cs typeface="+mn-cs"/>
                  </a:rPr>
                  <a:t>Istock</a:t>
                </a:r>
                <a:endParaRPr kumimoji="0" lang="en-US" sz="800" b="0" i="1" u="none" strike="noStrike" kern="1200" cap="none" spc="0" normalizeH="0" baseline="0" noProof="0" dirty="0">
                  <a:ln>
                    <a:noFill/>
                  </a:ln>
                  <a:solidFill>
                    <a:prstClr val="white"/>
                  </a:solidFill>
                  <a:effectLst/>
                  <a:uLnTx/>
                  <a:uFillTx/>
                  <a:latin typeface="Marianne"/>
                  <a:ea typeface="+mn-ea"/>
                  <a:cs typeface="+mn-cs"/>
                </a:endParaRPr>
              </a:p>
            </p:txBody>
          </p:sp>
        </p:grpSp>
        <p:sp>
          <p:nvSpPr>
            <p:cNvPr id="66" name="Espace réservé du texte 10"/>
            <p:cNvSpPr txBox="1">
              <a:spLocks/>
            </p:cNvSpPr>
            <p:nvPr/>
          </p:nvSpPr>
          <p:spPr>
            <a:xfrm>
              <a:off x="6168932" y="4272211"/>
              <a:ext cx="2688431" cy="307295"/>
            </a:xfrm>
            <a:prstGeom prst="rect">
              <a:avLst/>
            </a:prstGeom>
            <a:ln>
              <a:solidFill>
                <a:schemeClr val="tx1"/>
              </a:solidFill>
            </a:ln>
          </p:spPr>
          <p:txBody>
            <a:bodyPr>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kumimoji="0" lang="fr-FR"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Cybersecurity</a:t>
              </a: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for future networks</a:t>
              </a:r>
            </a:p>
          </p:txBody>
        </p:sp>
      </p:grpSp>
      <p:sp>
        <p:nvSpPr>
          <p:cNvPr id="67" name="Rectangle 66">
            <a:extLst>
              <a:ext uri="{FF2B5EF4-FFF2-40B4-BE49-F238E27FC236}">
                <a16:creationId xmlns:a16="http://schemas.microsoft.com/office/drawing/2014/main" id="{456D7BDC-5ABC-71CE-BF3F-DC79FCD0D693}"/>
              </a:ext>
            </a:extLst>
          </p:cNvPr>
          <p:cNvSpPr/>
          <p:nvPr/>
        </p:nvSpPr>
        <p:spPr>
          <a:xfrm rot="16200000">
            <a:off x="2106917" y="1137177"/>
            <a:ext cx="1977949" cy="487748"/>
          </a:xfrm>
          <a:prstGeom prst="rect">
            <a:avLst/>
          </a:prstGeom>
          <a:solidFill>
            <a:schemeClr val="accent3">
              <a:alpha val="43125"/>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Security and Safety</a:t>
            </a:r>
          </a:p>
        </p:txBody>
      </p:sp>
      <p:sp>
        <p:nvSpPr>
          <p:cNvPr id="68" name="Rectangle 67">
            <a:extLst>
              <a:ext uri="{FF2B5EF4-FFF2-40B4-BE49-F238E27FC236}">
                <a16:creationId xmlns:a16="http://schemas.microsoft.com/office/drawing/2014/main" id="{BBE918EE-EBE1-5CED-3BCE-4CF667B2E3C8}"/>
              </a:ext>
            </a:extLst>
          </p:cNvPr>
          <p:cNvSpPr/>
          <p:nvPr/>
        </p:nvSpPr>
        <p:spPr>
          <a:xfrm rot="16200000">
            <a:off x="1619169" y="1137175"/>
            <a:ext cx="1977949" cy="487748"/>
          </a:xfrm>
          <a:prstGeom prst="rect">
            <a:avLst/>
          </a:prstGeom>
          <a:solidFill>
            <a:schemeClr val="accent3">
              <a:alpha val="43125"/>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Data Protection</a:t>
            </a:r>
          </a:p>
        </p:txBody>
      </p:sp>
      <p:sp>
        <p:nvSpPr>
          <p:cNvPr id="69" name="Rectangle 68">
            <a:extLst>
              <a:ext uri="{FF2B5EF4-FFF2-40B4-BE49-F238E27FC236}">
                <a16:creationId xmlns:a16="http://schemas.microsoft.com/office/drawing/2014/main" id="{CAF290D0-0711-600B-7C24-A8AF2C1A5579}"/>
              </a:ext>
            </a:extLst>
          </p:cNvPr>
          <p:cNvSpPr/>
          <p:nvPr/>
        </p:nvSpPr>
        <p:spPr>
          <a:xfrm rot="16200000">
            <a:off x="7310090" y="1141517"/>
            <a:ext cx="1986634" cy="487748"/>
          </a:xfrm>
          <a:prstGeom prst="rect">
            <a:avLst/>
          </a:prstGeom>
          <a:solidFill>
            <a:schemeClr val="accent3">
              <a:alpha val="43125"/>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Resources Sobriety</a:t>
            </a:r>
          </a:p>
        </p:txBody>
      </p:sp>
      <p:sp>
        <p:nvSpPr>
          <p:cNvPr id="70" name="Rectangle 69">
            <a:extLst>
              <a:ext uri="{FF2B5EF4-FFF2-40B4-BE49-F238E27FC236}">
                <a16:creationId xmlns:a16="http://schemas.microsoft.com/office/drawing/2014/main" id="{2888EB14-C95E-AF9B-9FBF-5B0669F16170}"/>
              </a:ext>
            </a:extLst>
          </p:cNvPr>
          <p:cNvSpPr/>
          <p:nvPr/>
        </p:nvSpPr>
        <p:spPr>
          <a:xfrm rot="16200000">
            <a:off x="7797838" y="1141517"/>
            <a:ext cx="1986634" cy="487748"/>
          </a:xfrm>
          <a:prstGeom prst="rect">
            <a:avLst/>
          </a:prstGeom>
          <a:solidFill>
            <a:schemeClr val="accent3">
              <a:alpha val="43125"/>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Usages and Acceptability</a:t>
            </a:r>
          </a:p>
        </p:txBody>
      </p:sp>
      <p:sp>
        <p:nvSpPr>
          <p:cNvPr id="71" name="Rectangle 70"/>
          <p:cNvSpPr/>
          <p:nvPr/>
        </p:nvSpPr>
        <p:spPr>
          <a:xfrm>
            <a:off x="2364269" y="401509"/>
            <a:ext cx="975500" cy="196851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arianne"/>
              <a:ea typeface="+mn-ea"/>
              <a:cs typeface="+mn-cs"/>
            </a:endParaRPr>
          </a:p>
        </p:txBody>
      </p:sp>
      <p:sp>
        <p:nvSpPr>
          <p:cNvPr id="17" name="Rectangle 16"/>
          <p:cNvSpPr/>
          <p:nvPr/>
        </p:nvSpPr>
        <p:spPr>
          <a:xfrm>
            <a:off x="3339769" y="805126"/>
            <a:ext cx="4719764" cy="92329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arianne"/>
              <a:ea typeface="+mn-ea"/>
              <a:cs typeface="+mn-cs"/>
            </a:endParaRPr>
          </a:p>
        </p:txBody>
      </p:sp>
      <p:sp>
        <p:nvSpPr>
          <p:cNvPr id="41" name="Espace réservé du numéro de diapositive 3"/>
          <p:cNvSpPr txBox="1">
            <a:spLocks/>
          </p:cNvSpPr>
          <p:nvPr/>
        </p:nvSpPr>
        <p:spPr>
          <a:xfrm>
            <a:off x="8315192" y="4825424"/>
            <a:ext cx="467584" cy="270000"/>
          </a:xfrm>
          <a:prstGeom prst="rect">
            <a:avLst/>
          </a:prstGeom>
        </p:spPr>
        <p:txBody>
          <a:bodyPr/>
          <a:lst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en-GB" sz="800" b="1" i="0" u="none" strike="noStrike" kern="1200" cap="none" spc="0" normalizeH="0" baseline="0" noProof="0" smtClean="0">
                <a:ln>
                  <a:noFill/>
                </a:ln>
                <a:solidFill>
                  <a:prstClr val="white"/>
                </a:solidFill>
                <a:effectLst/>
                <a:uLnTx/>
                <a:uFillTx/>
                <a:latin typeface="Marianne"/>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white"/>
              </a:solidFill>
              <a:effectLst/>
              <a:uLnTx/>
              <a:uFillTx/>
              <a:latin typeface="Marianne"/>
              <a:ea typeface="+mn-ea"/>
              <a:cs typeface="+mn-cs"/>
            </a:endParaRPr>
          </a:p>
        </p:txBody>
      </p:sp>
    </p:spTree>
    <p:extLst>
      <p:ext uri="{BB962C8B-B14F-4D97-AF65-F5344CB8AC3E}">
        <p14:creationId xmlns:p14="http://schemas.microsoft.com/office/powerpoint/2010/main" val="51004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xmlns="" val="0"/>
              </a:ext>
            </a:extLst>
          </p:cNvPr>
          <p:cNvSpPr txBox="1">
            <a:spLocks/>
          </p:cNvSpPr>
          <p:nvPr/>
        </p:nvSpPr>
        <p:spPr>
          <a:xfrm>
            <a:off x="1802332" y="148961"/>
            <a:ext cx="5232068" cy="253445"/>
          </a:xfrm>
          <a:prstGeom prst="rect">
            <a:avLst/>
          </a:prstGeom>
        </p:spPr>
        <p:txBody>
          <a:bodyPr lIns="0" tIns="0" rIns="0" bIns="0" anchor="b" anchorCtr="0"/>
          <a:lstStyle>
            <a:lvl1pPr algn="l" defTabSz="914400" rtl="0" eaLnBrk="1" latinLnBrk="0" hangingPunct="1">
              <a:lnSpc>
                <a:spcPct val="90000"/>
              </a:lnSpc>
              <a:spcBef>
                <a:spcPct val="0"/>
              </a:spcBef>
              <a:buNone/>
              <a:defRPr sz="1500" b="0" i="0" kern="120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Marianne"/>
                <a:ea typeface="+mj-ea"/>
                <a:cs typeface="+mj-cs"/>
              </a:rPr>
              <a:t>Towards</a:t>
            </a:r>
            <a:r>
              <a:rPr kumimoji="0" lang="fr-FR" sz="1800" b="1" i="0" u="none" strike="noStrike" kern="1200" cap="none" spc="0" normalizeH="0" baseline="0" noProof="0" dirty="0">
                <a:ln>
                  <a:noFill/>
                </a:ln>
                <a:solidFill>
                  <a:prstClr val="black"/>
                </a:solidFill>
                <a:effectLst/>
                <a:uLnTx/>
                <a:uFillTx/>
                <a:latin typeface="Marianne"/>
                <a:ea typeface="+mj-ea"/>
                <a:cs typeface="+mj-cs"/>
              </a:rPr>
              <a:t> ‘6G’: </a:t>
            </a:r>
            <a:r>
              <a:rPr kumimoji="0" lang="fr-FR" sz="1800" b="1" i="0" u="none" strike="noStrike" kern="1200" cap="none" spc="0" normalizeH="0" baseline="0" noProof="0" dirty="0" err="1">
                <a:ln>
                  <a:noFill/>
                </a:ln>
                <a:solidFill>
                  <a:prstClr val="black"/>
                </a:solidFill>
                <a:effectLst/>
                <a:uLnTx/>
                <a:uFillTx/>
                <a:latin typeface="Marianne"/>
                <a:ea typeface="+mj-ea"/>
                <a:cs typeface="+mj-cs"/>
              </a:rPr>
              <a:t>Technological</a:t>
            </a:r>
            <a:r>
              <a:rPr kumimoji="0" lang="fr-FR" sz="1800" b="1" i="0" u="none" strike="noStrike" kern="1200" cap="none" spc="0" normalizeH="0" baseline="0" noProof="0" dirty="0">
                <a:ln>
                  <a:noFill/>
                </a:ln>
                <a:solidFill>
                  <a:prstClr val="black"/>
                </a:solidFill>
                <a:effectLst/>
                <a:uLnTx/>
                <a:uFillTx/>
                <a:latin typeface="Marianne"/>
                <a:ea typeface="+mj-ea"/>
                <a:cs typeface="+mj-cs"/>
              </a:rPr>
              <a:t> building blocks</a:t>
            </a:r>
          </a:p>
        </p:txBody>
      </p:sp>
      <p:pic>
        <p:nvPicPr>
          <p:cNvPr id="14" name="Image 13"/>
          <p:cNvPicPr>
            <a:picLocks noChangeAspect="1"/>
          </p:cNvPicPr>
          <p:nvPr/>
        </p:nvPicPr>
        <p:blipFill>
          <a:blip r:embed="rId3"/>
          <a:stretch>
            <a:fillRect/>
          </a:stretch>
        </p:blipFill>
        <p:spPr>
          <a:xfrm>
            <a:off x="2298463" y="630241"/>
            <a:ext cx="4280137" cy="1981801"/>
          </a:xfrm>
          <a:prstGeom prst="rect">
            <a:avLst/>
          </a:prstGeom>
        </p:spPr>
      </p:pic>
      <p:sp>
        <p:nvSpPr>
          <p:cNvPr id="17" name="Rectangle 16"/>
          <p:cNvSpPr/>
          <p:nvPr/>
        </p:nvSpPr>
        <p:spPr>
          <a:xfrm>
            <a:off x="2279844" y="1762963"/>
            <a:ext cx="4298756" cy="75732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arianne"/>
              <a:ea typeface="+mn-ea"/>
              <a:cs typeface="+mn-cs"/>
            </a:endParaRPr>
          </a:p>
        </p:txBody>
      </p:sp>
      <p:pic>
        <p:nvPicPr>
          <p:cNvPr id="2" name="Image 1"/>
          <p:cNvPicPr>
            <a:picLocks noChangeAspect="1"/>
          </p:cNvPicPr>
          <p:nvPr/>
        </p:nvPicPr>
        <p:blipFill rotWithShape="1">
          <a:blip r:embed="rId4"/>
          <a:srcRect b="30083"/>
          <a:stretch/>
        </p:blipFill>
        <p:spPr>
          <a:xfrm>
            <a:off x="833410" y="2647866"/>
            <a:ext cx="7348565" cy="1476266"/>
          </a:xfrm>
          <a:prstGeom prst="rect">
            <a:avLst/>
          </a:prstGeom>
        </p:spPr>
      </p:pic>
      <p:sp>
        <p:nvSpPr>
          <p:cNvPr id="34"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xmlns="" val="0"/>
              </a:ext>
            </a:extLst>
          </p:cNvPr>
          <p:cNvSpPr txBox="1">
            <a:spLocks/>
          </p:cNvSpPr>
          <p:nvPr/>
        </p:nvSpPr>
        <p:spPr>
          <a:xfrm>
            <a:off x="666253" y="3881005"/>
            <a:ext cx="483041" cy="253445"/>
          </a:xfrm>
          <a:prstGeom prst="rect">
            <a:avLst/>
          </a:prstGeom>
        </p:spPr>
        <p:txBody>
          <a:bodyPr lIns="0" tIns="0" rIns="0" bIns="0" anchor="b" anchorCtr="0"/>
          <a:lstStyle>
            <a:lvl1pPr algn="l" defTabSz="914400" rtl="0" eaLnBrk="1" latinLnBrk="0" hangingPunct="1">
              <a:lnSpc>
                <a:spcPct val="9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500" b="0" i="0" u="none" strike="noStrike" kern="1200" cap="none" spc="0" normalizeH="0" baseline="0" noProof="0" dirty="0">
                <a:ln>
                  <a:noFill/>
                </a:ln>
                <a:solidFill>
                  <a:srgbClr val="FFFFFF"/>
                </a:solidFill>
                <a:effectLst/>
                <a:uLnTx/>
                <a:uFillTx/>
                <a:latin typeface="Marianne"/>
                <a:ea typeface="+mj-ea"/>
                <a:cs typeface="+mj-cs"/>
              </a:rPr>
              <a:t>PC3</a:t>
            </a:r>
          </a:p>
        </p:txBody>
      </p:sp>
      <p:sp>
        <p:nvSpPr>
          <p:cNvPr id="35"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xmlns="" val="0"/>
              </a:ext>
            </a:extLst>
          </p:cNvPr>
          <p:cNvSpPr txBox="1">
            <a:spLocks/>
          </p:cNvSpPr>
          <p:nvPr/>
        </p:nvSpPr>
        <p:spPr>
          <a:xfrm>
            <a:off x="3327037" y="3881005"/>
            <a:ext cx="483041" cy="253445"/>
          </a:xfrm>
          <a:prstGeom prst="rect">
            <a:avLst/>
          </a:prstGeom>
        </p:spPr>
        <p:txBody>
          <a:bodyPr lIns="0" tIns="0" rIns="0" bIns="0" anchor="b" anchorCtr="0"/>
          <a:lstStyle>
            <a:lvl1pPr algn="l" defTabSz="914400" rtl="0" eaLnBrk="1" latinLnBrk="0" hangingPunct="1">
              <a:lnSpc>
                <a:spcPct val="9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500" b="0" i="0" u="none" strike="noStrike" kern="1200" cap="none" spc="0" normalizeH="0" baseline="0" noProof="0" dirty="0">
                <a:ln>
                  <a:noFill/>
                </a:ln>
                <a:solidFill>
                  <a:srgbClr val="FFFFFF"/>
                </a:solidFill>
                <a:effectLst/>
                <a:uLnTx/>
                <a:uFillTx/>
                <a:latin typeface="Marianne"/>
                <a:ea typeface="+mj-ea"/>
                <a:cs typeface="+mj-cs"/>
              </a:rPr>
              <a:t>PC4</a:t>
            </a:r>
          </a:p>
        </p:txBody>
      </p:sp>
      <p:sp>
        <p:nvSpPr>
          <p:cNvPr id="3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xmlns="" val="0"/>
              </a:ext>
            </a:extLst>
          </p:cNvPr>
          <p:cNvSpPr txBox="1">
            <a:spLocks/>
          </p:cNvSpPr>
          <p:nvPr/>
        </p:nvSpPr>
        <p:spPr>
          <a:xfrm>
            <a:off x="5708200" y="3909580"/>
            <a:ext cx="483041" cy="253445"/>
          </a:xfrm>
          <a:prstGeom prst="rect">
            <a:avLst/>
          </a:prstGeom>
        </p:spPr>
        <p:txBody>
          <a:bodyPr lIns="0" tIns="0" rIns="0" bIns="0" anchor="b" anchorCtr="0"/>
          <a:lstStyle>
            <a:lvl1pPr algn="l" defTabSz="914400" rtl="0" eaLnBrk="1" latinLnBrk="0" hangingPunct="1">
              <a:lnSpc>
                <a:spcPct val="9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500" b="0" i="0" u="none" strike="noStrike" kern="1200" cap="none" spc="0" normalizeH="0" baseline="0" noProof="0" dirty="0">
                <a:ln>
                  <a:noFill/>
                </a:ln>
                <a:solidFill>
                  <a:srgbClr val="FFFFFF"/>
                </a:solidFill>
                <a:effectLst/>
                <a:uLnTx/>
                <a:uFillTx/>
                <a:latin typeface="Marianne"/>
                <a:ea typeface="+mj-ea"/>
                <a:cs typeface="+mj-cs"/>
              </a:rPr>
              <a:t>PC5</a:t>
            </a:r>
          </a:p>
        </p:txBody>
      </p:sp>
      <p:sp>
        <p:nvSpPr>
          <p:cNvPr id="19"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xmlns="" val="0"/>
              </a:ext>
            </a:extLst>
          </p:cNvPr>
          <p:cNvSpPr txBox="1">
            <a:spLocks/>
          </p:cNvSpPr>
          <p:nvPr/>
        </p:nvSpPr>
        <p:spPr>
          <a:xfrm>
            <a:off x="1149294" y="4315006"/>
            <a:ext cx="1602288" cy="253445"/>
          </a:xfrm>
          <a:prstGeom prst="rect">
            <a:avLst/>
          </a:prstGeom>
        </p:spPr>
        <p:txBody>
          <a:bodyPr lIns="0" tIns="0" rIns="0" bIns="0" anchor="b" anchorCtr="0"/>
          <a:lstStyle>
            <a:lvl1pPr algn="l" defTabSz="914400" rtl="0" eaLnBrk="1" latinLnBrk="0" hangingPunct="1">
              <a:lnSpc>
                <a:spcPct val="9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Marianne"/>
                <a:ea typeface="+mj-ea"/>
                <a:cs typeface="+mj-cs"/>
              </a:rPr>
              <a:t>Efficient networks – </a:t>
            </a:r>
            <a:r>
              <a:rPr kumimoji="0" lang="fr-FR" sz="1050" b="1" i="0" u="none" strike="noStrike" kern="1200" cap="none" spc="0" normalizeH="0" baseline="0" noProof="0" dirty="0" err="1">
                <a:ln>
                  <a:noFill/>
                </a:ln>
                <a:solidFill>
                  <a:prstClr val="black"/>
                </a:solidFill>
                <a:effectLst/>
                <a:uLnTx/>
                <a:uFillTx/>
                <a:latin typeface="Marianne"/>
                <a:ea typeface="+mj-ea"/>
                <a:cs typeface="+mj-cs"/>
              </a:rPr>
              <a:t>Sub</a:t>
            </a:r>
            <a:r>
              <a:rPr kumimoji="0" lang="fr-FR" sz="1050" b="1" i="0" u="none" strike="noStrike" kern="1200" cap="none" spc="0" normalizeH="0" baseline="0" noProof="0" dirty="0">
                <a:ln>
                  <a:noFill/>
                </a:ln>
                <a:solidFill>
                  <a:prstClr val="black"/>
                </a:solidFill>
                <a:effectLst/>
                <a:uLnTx/>
                <a:uFillTx/>
                <a:latin typeface="Marianne"/>
                <a:ea typeface="+mj-ea"/>
                <a:cs typeface="+mj-cs"/>
              </a:rPr>
              <a:t> 7GHz</a:t>
            </a:r>
          </a:p>
        </p:txBody>
      </p:sp>
      <p:sp>
        <p:nvSpPr>
          <p:cNvPr id="27"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xmlns="" val="0"/>
              </a:ext>
            </a:extLst>
          </p:cNvPr>
          <p:cNvSpPr txBox="1">
            <a:spLocks/>
          </p:cNvSpPr>
          <p:nvPr/>
        </p:nvSpPr>
        <p:spPr>
          <a:xfrm>
            <a:off x="3205085" y="4303920"/>
            <a:ext cx="2605213" cy="253445"/>
          </a:xfrm>
          <a:prstGeom prst="rect">
            <a:avLst/>
          </a:prstGeom>
        </p:spPr>
        <p:txBody>
          <a:bodyPr lIns="0" tIns="0" rIns="0" bIns="0" anchor="b" anchorCtr="0"/>
          <a:lstStyle>
            <a:lvl1pPr algn="l" defTabSz="914400" rtl="0" eaLnBrk="1" latinLnBrk="0" hangingPunct="1">
              <a:lnSpc>
                <a:spcPct val="9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Marianne"/>
                <a:ea typeface="+mj-ea"/>
                <a:cs typeface="+mj-cs"/>
              </a:rPr>
              <a:t>mm-</a:t>
            </a:r>
            <a:r>
              <a:rPr kumimoji="0" lang="fr-FR" sz="1050" b="1" i="0" u="none" strike="noStrike" kern="1200" cap="none" spc="0" normalizeH="0" baseline="0" noProof="0" dirty="0" err="1">
                <a:ln>
                  <a:noFill/>
                </a:ln>
                <a:solidFill>
                  <a:prstClr val="black"/>
                </a:solidFill>
                <a:effectLst/>
                <a:uLnTx/>
                <a:uFillTx/>
                <a:latin typeface="Marianne"/>
                <a:ea typeface="+mj-ea"/>
                <a:cs typeface="+mj-cs"/>
              </a:rPr>
              <a:t>Wave</a:t>
            </a:r>
            <a:r>
              <a:rPr kumimoji="0" lang="fr-FR" sz="1050" b="1" i="0" u="none" strike="noStrike" kern="1200" cap="none" spc="0" normalizeH="0" baseline="0" noProof="0" dirty="0">
                <a:ln>
                  <a:noFill/>
                </a:ln>
                <a:solidFill>
                  <a:prstClr val="black"/>
                </a:solidFill>
                <a:effectLst/>
                <a:uLnTx/>
                <a:uFillTx/>
                <a:latin typeface="Marianne"/>
                <a:ea typeface="+mj-ea"/>
                <a:cs typeface="+mj-cs"/>
              </a:rPr>
              <a:t> (30-90 GHz)</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Marianne"/>
                <a:ea typeface="+mj-ea"/>
                <a:cs typeface="+mj-cs"/>
              </a:rPr>
              <a:t>Circuits, </a:t>
            </a:r>
            <a:r>
              <a:rPr kumimoji="0" lang="fr-FR" sz="1050" b="1" i="0" u="none" strike="noStrike" kern="1200" cap="none" spc="0" normalizeH="0" baseline="0" noProof="0" dirty="0" err="1">
                <a:ln>
                  <a:noFill/>
                </a:ln>
                <a:solidFill>
                  <a:prstClr val="black"/>
                </a:solidFill>
                <a:effectLst/>
                <a:uLnTx/>
                <a:uFillTx/>
                <a:latin typeface="Marianne"/>
                <a:ea typeface="+mj-ea"/>
                <a:cs typeface="+mj-cs"/>
              </a:rPr>
              <a:t>antennas</a:t>
            </a:r>
            <a:r>
              <a:rPr kumimoji="0" lang="fr-FR" sz="1050" b="1" i="0" u="none" strike="noStrike" kern="1200" cap="none" spc="0" normalizeH="0" baseline="0" noProof="0" dirty="0">
                <a:ln>
                  <a:noFill/>
                </a:ln>
                <a:solidFill>
                  <a:prstClr val="black"/>
                </a:solidFill>
                <a:effectLst/>
                <a:uLnTx/>
                <a:uFillTx/>
                <a:latin typeface="Marianne"/>
                <a:ea typeface="+mj-ea"/>
                <a:cs typeface="+mj-cs"/>
              </a:rPr>
              <a:t>, </a:t>
            </a:r>
            <a:r>
              <a:rPr kumimoji="0" lang="fr-FR" sz="1050" b="1" i="0" u="none" strike="noStrike" kern="1200" cap="none" spc="0" normalizeH="0" baseline="0" noProof="0" dirty="0" err="1">
                <a:ln>
                  <a:noFill/>
                </a:ln>
                <a:solidFill>
                  <a:prstClr val="black"/>
                </a:solidFill>
                <a:effectLst/>
                <a:uLnTx/>
                <a:uFillTx/>
                <a:latin typeface="Marianne"/>
                <a:ea typeface="+mj-ea"/>
                <a:cs typeface="+mj-cs"/>
              </a:rPr>
              <a:t>processing</a:t>
            </a:r>
            <a:endParaRPr kumimoji="0" lang="fr-FR" sz="1050" b="1" i="0" u="none" strike="noStrike" kern="1200" cap="none" spc="0" normalizeH="0" baseline="0" noProof="0" dirty="0">
              <a:ln>
                <a:noFill/>
              </a:ln>
              <a:solidFill>
                <a:prstClr val="black"/>
              </a:solidFill>
              <a:effectLst/>
              <a:uLnTx/>
              <a:uFillTx/>
              <a:latin typeface="Marianne"/>
              <a:ea typeface="+mj-ea"/>
              <a:cs typeface="+mj-cs"/>
            </a:endParaRPr>
          </a:p>
        </p:txBody>
      </p:sp>
      <p:sp>
        <p:nvSpPr>
          <p:cNvPr id="2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xmlns="" val="0"/>
              </a:ext>
            </a:extLst>
          </p:cNvPr>
          <p:cNvSpPr txBox="1">
            <a:spLocks/>
          </p:cNvSpPr>
          <p:nvPr/>
        </p:nvSpPr>
        <p:spPr>
          <a:xfrm>
            <a:off x="6005704" y="4236100"/>
            <a:ext cx="2043583" cy="321000"/>
          </a:xfrm>
          <a:prstGeom prst="rect">
            <a:avLst/>
          </a:prstGeom>
        </p:spPr>
        <p:txBody>
          <a:bodyPr lIns="0" tIns="0" rIns="0" bIns="0" anchor="b" anchorCtr="0"/>
          <a:lstStyle>
            <a:lvl1pPr algn="l" defTabSz="914400" rtl="0" eaLnBrk="1" latinLnBrk="0" hangingPunct="1">
              <a:lnSpc>
                <a:spcPct val="9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Marianne"/>
                <a:ea typeface="+mj-ea"/>
                <a:cs typeface="+mj-cs"/>
              </a:rPr>
              <a:t>Beyond 90 GHz: building blocks for D &amp; H-bands</a:t>
            </a:r>
          </a:p>
        </p:txBody>
      </p:sp>
      <p:sp>
        <p:nvSpPr>
          <p:cNvPr id="13" name="Espace réservé du numéro de diapositive 3"/>
          <p:cNvSpPr>
            <a:spLocks noGrp="1"/>
          </p:cNvSpPr>
          <p:nvPr>
            <p:ph type="sldNum" sz="quarter" idx="4294967295"/>
          </p:nvPr>
        </p:nvSpPr>
        <p:spPr>
          <a:xfrm>
            <a:off x="8315192" y="4825424"/>
            <a:ext cx="467584" cy="270000"/>
          </a:xfrm>
          <a:prstGeom prst="rect">
            <a:avLst/>
          </a:prstGeo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en-GB" sz="800" b="1" i="0" u="none" strike="noStrike" kern="1200" cap="none" spc="0" normalizeH="0" baseline="0" noProof="0" smtClean="0">
                <a:ln>
                  <a:noFill/>
                </a:ln>
                <a:solidFill>
                  <a:prstClr val="white"/>
                </a:solidFill>
                <a:effectLst/>
                <a:uLnTx/>
                <a:uFillTx/>
                <a:latin typeface="Marianne"/>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white"/>
              </a:solidFill>
              <a:effectLst/>
              <a:uLnTx/>
              <a:uFillTx/>
              <a:latin typeface="Marianne"/>
              <a:ea typeface="+mn-ea"/>
              <a:cs typeface="+mn-cs"/>
            </a:endParaRPr>
          </a:p>
        </p:txBody>
      </p:sp>
    </p:spTree>
    <p:extLst>
      <p:ext uri="{BB962C8B-B14F-4D97-AF65-F5344CB8AC3E}">
        <p14:creationId xmlns:p14="http://schemas.microsoft.com/office/powerpoint/2010/main" val="401531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re 4"/>
          <p:cNvSpPr>
            <a:spLocks noGrp="1"/>
          </p:cNvSpPr>
          <p:nvPr>
            <p:ph type="title"/>
          </p:nvPr>
        </p:nvSpPr>
        <p:spPr bwMode="auto">
          <a:xfrm>
            <a:off x="1948974" y="269357"/>
            <a:ext cx="4025322" cy="486000"/>
          </a:xfrm>
        </p:spPr>
        <p:txBody>
          <a:bodyPr>
            <a:normAutofit/>
          </a:bodyPr>
          <a:lstStyle/>
          <a:p>
            <a:pPr>
              <a:defRPr/>
            </a:pPr>
            <a:r>
              <a:rPr lang="fr-FR" dirty="0"/>
              <a:t>System </a:t>
            </a:r>
            <a:r>
              <a:rPr lang="fr-FR" dirty="0" err="1"/>
              <a:t>level</a:t>
            </a:r>
            <a:r>
              <a:rPr lang="fr-FR" dirty="0"/>
              <a:t> performance </a:t>
            </a:r>
            <a:endParaRPr lang="en-US" dirty="0"/>
          </a:p>
        </p:txBody>
      </p:sp>
      <p:pic>
        <p:nvPicPr>
          <p:cNvPr id="2" name="Espace réservé pour une image  1"/>
          <p:cNvPicPr>
            <a:picLocks noGrp="1" noChangeAspect="1"/>
          </p:cNvPicPr>
          <p:nvPr>
            <p:ph type="pic" sz="quarter" idx="23"/>
          </p:nvPr>
        </p:nvPicPr>
        <p:blipFill>
          <a:blip r:embed="rId3"/>
          <a:srcRect l="11693" r="11693"/>
          <a:stretch>
            <a:fillRect/>
          </a:stretch>
        </p:blipFill>
        <p:spPr>
          <a:xfrm>
            <a:off x="6961864" y="1663780"/>
            <a:ext cx="1520090" cy="1520090"/>
          </a:xfrm>
          <a:prstGeom prst="rect">
            <a:avLst/>
          </a:prstGeom>
        </p:spPr>
      </p:pic>
      <p:sp>
        <p:nvSpPr>
          <p:cNvPr id="9" name="Espace réservé du texte 8"/>
          <p:cNvSpPr>
            <a:spLocks noGrp="1"/>
          </p:cNvSpPr>
          <p:nvPr>
            <p:ph type="body" sz="quarter" idx="24"/>
          </p:nvPr>
        </p:nvSpPr>
        <p:spPr bwMode="auto">
          <a:xfrm>
            <a:off x="179555" y="3043171"/>
            <a:ext cx="2688431" cy="997232"/>
          </a:xfrm>
        </p:spPr>
        <p:txBody>
          <a:bodyPr/>
          <a:lstStyle/>
          <a:p>
            <a:pPr>
              <a:defRPr/>
            </a:pPr>
            <a:r>
              <a:rPr lang="fr-FR"/>
              <a:t>NF-FITNESS</a:t>
            </a:r>
            <a:endParaRPr lang="en-US"/>
          </a:p>
        </p:txBody>
      </p:sp>
      <p:sp>
        <p:nvSpPr>
          <p:cNvPr id="10" name="Espace réservé du texte 9"/>
          <p:cNvSpPr>
            <a:spLocks noGrp="1"/>
          </p:cNvSpPr>
          <p:nvPr>
            <p:ph type="body" sz="quarter" idx="25"/>
          </p:nvPr>
        </p:nvSpPr>
        <p:spPr bwMode="auto">
          <a:xfrm>
            <a:off x="3285865" y="3043171"/>
            <a:ext cx="2688431" cy="997232"/>
          </a:xfrm>
        </p:spPr>
        <p:txBody>
          <a:bodyPr/>
          <a:lstStyle/>
          <a:p>
            <a:pPr>
              <a:defRPr/>
            </a:pPr>
            <a:r>
              <a:rPr lang="fr-FR"/>
              <a:t>NF-JEN</a:t>
            </a:r>
            <a:endParaRPr lang="en-US"/>
          </a:p>
        </p:txBody>
      </p:sp>
      <p:sp>
        <p:nvSpPr>
          <p:cNvPr id="11" name="Espace réservé du texte 10"/>
          <p:cNvSpPr>
            <a:spLocks noGrp="1"/>
          </p:cNvSpPr>
          <p:nvPr>
            <p:ph type="body" sz="quarter" idx="26"/>
          </p:nvPr>
        </p:nvSpPr>
        <p:spPr bwMode="auto">
          <a:xfrm>
            <a:off x="6395365" y="3043171"/>
            <a:ext cx="2688431" cy="997232"/>
          </a:xfrm>
        </p:spPr>
        <p:txBody>
          <a:bodyPr/>
          <a:lstStyle/>
          <a:p>
            <a:pPr>
              <a:defRPr/>
            </a:pPr>
            <a:r>
              <a:rPr lang="fr-FR" dirty="0"/>
              <a:t>NF-FOUNDS</a:t>
            </a:r>
            <a:endParaRPr lang="en-US" dirty="0"/>
          </a:p>
        </p:txBody>
      </p:sp>
      <p:sp>
        <p:nvSpPr>
          <p:cNvPr id="15" name="Rectangle 14"/>
          <p:cNvSpPr/>
          <p:nvPr/>
        </p:nvSpPr>
        <p:spPr bwMode="auto">
          <a:xfrm>
            <a:off x="196193" y="3460994"/>
            <a:ext cx="2655156" cy="577081"/>
          </a:xfrm>
          <a:prstGeom prst="rect">
            <a:avLst/>
          </a:prstGeom>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err="1">
                <a:ln>
                  <a:noFill/>
                </a:ln>
                <a:solidFill>
                  <a:srgbClr val="000000"/>
                </a:solidFill>
                <a:effectLst/>
                <a:uLnTx/>
                <a:uFillTx/>
                <a:latin typeface="Arial"/>
                <a:ea typeface="Cambria"/>
                <a:cs typeface="+mn-cs"/>
              </a:rPr>
              <a:t>IoT</a:t>
            </a:r>
            <a:r>
              <a:rPr kumimoji="0" lang="fr-FR" sz="1050" b="1" i="0" u="none" strike="noStrike" kern="1200" cap="none" spc="0" normalizeH="0" baseline="0" noProof="0" dirty="0">
                <a:ln>
                  <a:noFill/>
                </a:ln>
                <a:solidFill>
                  <a:srgbClr val="000000"/>
                </a:solidFill>
                <a:effectLst/>
                <a:uLnTx/>
                <a:uFillTx/>
                <a:latin typeface="Arial"/>
                <a:ea typeface="Cambria"/>
                <a:cs typeface="+mn-cs"/>
              </a:rPr>
              <a:t> </a:t>
            </a:r>
            <a:r>
              <a:rPr kumimoji="0" lang="fr-FR" sz="1050" b="1" i="0" u="none" strike="noStrike" kern="1200" cap="none" spc="0" normalizeH="0" baseline="0" noProof="0" dirty="0" err="1">
                <a:ln>
                  <a:noFill/>
                </a:ln>
                <a:solidFill>
                  <a:srgbClr val="000000"/>
                </a:solidFill>
                <a:effectLst/>
                <a:uLnTx/>
                <a:uFillTx/>
                <a:latin typeface="Arial"/>
                <a:ea typeface="Cambria"/>
                <a:cs typeface="+mn-cs"/>
              </a:rPr>
              <a:t>breakthroughts</a:t>
            </a:r>
            <a:r>
              <a:rPr kumimoji="0" lang="fr-FR" sz="1050" b="1" i="0" u="none" strike="noStrike" kern="1200" cap="none" spc="0" normalizeH="0" baseline="0" noProof="0" dirty="0">
                <a:ln>
                  <a:noFill/>
                </a:ln>
                <a:solidFill>
                  <a:srgbClr val="000000"/>
                </a:solidFill>
                <a:effectLst/>
                <a:uLnTx/>
                <a:uFillTx/>
                <a:latin typeface="Arial"/>
                <a:ea typeface="Cambria"/>
                <a:cs typeface="+mn-cs"/>
              </a:rPr>
              <a:t> for massive &amp; dense roll-out, </a:t>
            </a:r>
            <a:r>
              <a:rPr kumimoji="0" lang="fr-FR" sz="1050" b="1" i="0" u="none" strike="noStrike" kern="1200" cap="none" spc="0" normalizeH="0" baseline="0" noProof="0" dirty="0" err="1">
                <a:ln>
                  <a:noFill/>
                </a:ln>
                <a:solidFill>
                  <a:srgbClr val="000000"/>
                </a:solidFill>
                <a:effectLst/>
                <a:uLnTx/>
                <a:uFillTx/>
                <a:latin typeface="Arial"/>
                <a:ea typeface="Cambria"/>
                <a:cs typeface="+mn-cs"/>
              </a:rPr>
              <a:t>Industry</a:t>
            </a:r>
            <a:r>
              <a:rPr kumimoji="0" lang="fr-FR" sz="1050" b="1" i="0" u="none" strike="noStrike" kern="1200" cap="none" spc="0" normalizeH="0" baseline="0" noProof="0" dirty="0">
                <a:ln>
                  <a:noFill/>
                </a:ln>
                <a:solidFill>
                  <a:srgbClr val="000000"/>
                </a:solidFill>
                <a:effectLst/>
                <a:uLnTx/>
                <a:uFillTx/>
                <a:latin typeface="Arial"/>
                <a:ea typeface="Cambria"/>
                <a:cs typeface="+mn-cs"/>
              </a:rPr>
              <a:t> 4.0 &amp; Mission-</a:t>
            </a:r>
            <a:r>
              <a:rPr kumimoji="0" lang="fr-FR" sz="1050" b="1" i="0" u="none" strike="noStrike" kern="1200" cap="none" spc="0" normalizeH="0" baseline="0" noProof="0" dirty="0" err="1">
                <a:ln>
                  <a:noFill/>
                </a:ln>
                <a:solidFill>
                  <a:srgbClr val="000000"/>
                </a:solidFill>
                <a:effectLst/>
                <a:uLnTx/>
                <a:uFillTx/>
                <a:latin typeface="Arial"/>
                <a:ea typeface="Cambria"/>
                <a:cs typeface="+mn-cs"/>
              </a:rPr>
              <a:t>critical</a:t>
            </a:r>
            <a:r>
              <a:rPr kumimoji="0" lang="fr-FR" sz="1050" b="1" i="0" u="none" strike="noStrike" kern="1200" cap="none" spc="0" normalizeH="0" baseline="0" noProof="0" dirty="0">
                <a:ln>
                  <a:noFill/>
                </a:ln>
                <a:solidFill>
                  <a:srgbClr val="000000"/>
                </a:solidFill>
                <a:effectLst/>
                <a:uLnTx/>
                <a:uFillTx/>
                <a:latin typeface="Arial"/>
                <a:ea typeface="Cambria"/>
                <a:cs typeface="+mn-cs"/>
              </a:rPr>
              <a:t>, and  </a:t>
            </a:r>
            <a:r>
              <a:rPr kumimoji="0" lang="fr-FR" sz="1050" b="1" i="0" u="none" strike="noStrike" kern="1200" cap="none" spc="0" normalizeH="0" baseline="0" noProof="0" dirty="0" err="1">
                <a:ln>
                  <a:noFill/>
                </a:ln>
                <a:solidFill>
                  <a:srgbClr val="000000"/>
                </a:solidFill>
                <a:effectLst/>
                <a:uLnTx/>
                <a:uFillTx/>
                <a:latin typeface="Arial"/>
                <a:ea typeface="Cambria"/>
                <a:cs typeface="+mn-cs"/>
              </a:rPr>
              <a:t>Connectivity</a:t>
            </a:r>
            <a:r>
              <a:rPr kumimoji="0" lang="fr-FR" sz="1050" b="1" i="0" u="none" strike="noStrike" kern="1200" cap="none" spc="0" normalizeH="0" baseline="0" noProof="0" dirty="0">
                <a:ln>
                  <a:noFill/>
                </a:ln>
                <a:solidFill>
                  <a:srgbClr val="000000"/>
                </a:solidFill>
                <a:effectLst/>
                <a:uLnTx/>
                <a:uFillTx/>
                <a:latin typeface="Arial"/>
                <a:ea typeface="Cambria"/>
                <a:cs typeface="+mn-cs"/>
              </a:rPr>
              <a:t> in </a:t>
            </a:r>
            <a:r>
              <a:rPr kumimoji="0" lang="fr-FR" sz="1050" b="1" i="0" u="none" strike="noStrike" kern="1200" cap="none" spc="0" normalizeH="0" baseline="0" noProof="0" dirty="0" err="1">
                <a:ln>
                  <a:noFill/>
                </a:ln>
                <a:solidFill>
                  <a:srgbClr val="000000"/>
                </a:solidFill>
                <a:effectLst/>
                <a:uLnTx/>
                <a:uFillTx/>
                <a:latin typeface="Arial"/>
                <a:ea typeface="Cambria"/>
                <a:cs typeface="+mn-cs"/>
              </a:rPr>
              <a:t>Mobility</a:t>
            </a:r>
            <a:endParaRPr kumimoji="0" lang="fr-FR" sz="1050" b="1" i="0" u="none" strike="noStrike" kern="1200" cap="none" spc="0" normalizeH="0" baseline="0" noProof="0" dirty="0">
              <a:ln>
                <a:noFill/>
              </a:ln>
              <a:solidFill>
                <a:srgbClr val="000000"/>
              </a:solidFill>
              <a:effectLst/>
              <a:uLnTx/>
              <a:uFillTx/>
              <a:latin typeface="Arial"/>
              <a:ea typeface="Cambria"/>
              <a:cs typeface="+mn-cs"/>
            </a:endParaRPr>
          </a:p>
        </p:txBody>
      </p:sp>
      <p:sp>
        <p:nvSpPr>
          <p:cNvPr id="16" name="Rectangle 15"/>
          <p:cNvSpPr/>
          <p:nvPr/>
        </p:nvSpPr>
        <p:spPr bwMode="auto">
          <a:xfrm>
            <a:off x="3285863" y="3541786"/>
            <a:ext cx="2689079" cy="253916"/>
          </a:xfrm>
          <a:prstGeom prst="rect">
            <a:avLst/>
          </a:prstGeom>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Arial"/>
                <a:ea typeface="Cambria"/>
                <a:cs typeface="+mn-cs"/>
              </a:rPr>
              <a:t>Just Enough Networks</a:t>
            </a:r>
          </a:p>
        </p:txBody>
      </p:sp>
      <p:sp>
        <p:nvSpPr>
          <p:cNvPr id="17" name="Rectangle 16"/>
          <p:cNvSpPr/>
          <p:nvPr/>
        </p:nvSpPr>
        <p:spPr bwMode="auto">
          <a:xfrm>
            <a:off x="6379666" y="3504736"/>
            <a:ext cx="2688431" cy="577081"/>
          </a:xfrm>
          <a:prstGeom prst="rect">
            <a:avLst/>
          </a:prstGeom>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000000"/>
                </a:solidFill>
                <a:effectLst/>
                <a:uLnTx/>
                <a:uFillTx/>
                <a:latin typeface="Marianne"/>
                <a:ea typeface="Cambria"/>
                <a:cs typeface="+mn-cs"/>
              </a:rPr>
              <a:t>Communications information </a:t>
            </a:r>
            <a:r>
              <a:rPr kumimoji="0" lang="fr-FR" sz="1050" b="1" i="0" u="none" strike="noStrike" kern="1200" cap="none" spc="0" normalizeH="0" baseline="0" noProof="0" dirty="0" err="1">
                <a:ln>
                  <a:noFill/>
                </a:ln>
                <a:solidFill>
                  <a:srgbClr val="000000"/>
                </a:solidFill>
                <a:effectLst/>
                <a:uLnTx/>
                <a:uFillTx/>
                <a:latin typeface="Marianne"/>
                <a:ea typeface="Cambria"/>
                <a:cs typeface="+mn-cs"/>
              </a:rPr>
              <a:t>process</a:t>
            </a:r>
            <a:r>
              <a:rPr kumimoji="0" lang="fr-FR" sz="1050" b="1" i="0" u="none" strike="noStrike" kern="1200" cap="none" spc="0" normalizeH="0" baseline="0" noProof="0" dirty="0">
                <a:ln>
                  <a:noFill/>
                </a:ln>
                <a:solidFill>
                  <a:srgbClr val="000000"/>
                </a:solidFill>
                <a:effectLst/>
                <a:uLnTx/>
                <a:uFillTx/>
                <a:latin typeface="Marianne"/>
                <a:ea typeface="Cambria"/>
                <a:cs typeface="+mn-cs"/>
              </a:rPr>
              <a:t> to the </a:t>
            </a:r>
            <a:r>
              <a:rPr kumimoji="0" lang="fr-FR" sz="1050" b="1" i="0" u="none" strike="noStrike" kern="1200" cap="none" spc="0" normalizeH="0" baseline="0" noProof="0" dirty="0" err="1">
                <a:ln>
                  <a:noFill/>
                </a:ln>
                <a:solidFill>
                  <a:srgbClr val="000000"/>
                </a:solidFill>
                <a:effectLst/>
                <a:uLnTx/>
                <a:uFillTx/>
                <a:latin typeface="Marianne"/>
                <a:ea typeface="Cambria"/>
                <a:cs typeface="+mn-cs"/>
              </a:rPr>
              <a:t>limits</a:t>
            </a:r>
            <a:r>
              <a:rPr kumimoji="0" lang="fr-FR" sz="1050" b="1" i="0" u="none" strike="noStrike" kern="1200" cap="none" spc="0" normalizeH="0" baseline="0" noProof="0" dirty="0">
                <a:ln>
                  <a:noFill/>
                </a:ln>
                <a:solidFill>
                  <a:srgbClr val="000000"/>
                </a:solidFill>
                <a:effectLst/>
                <a:uLnTx/>
                <a:uFillTx/>
                <a:latin typeface="Marianne"/>
                <a:ea typeface="Cambria"/>
                <a:cs typeface="+mn-cs"/>
              </a:rPr>
              <a:t> </a:t>
            </a:r>
            <a:r>
              <a:rPr kumimoji="0" lang="fr-FR" sz="1050" b="1" i="0" u="none" strike="noStrike" kern="1200" cap="none" spc="0" normalizeH="0" baseline="0" noProof="0" dirty="0" err="1">
                <a:ln>
                  <a:noFill/>
                </a:ln>
                <a:solidFill>
                  <a:srgbClr val="000000"/>
                </a:solidFill>
                <a:effectLst/>
                <a:uLnTx/>
                <a:uFillTx/>
                <a:latin typeface="Marianne"/>
                <a:ea typeface="Cambria"/>
                <a:cs typeface="+mn-cs"/>
              </a:rPr>
              <a:t>considering</a:t>
            </a:r>
            <a:r>
              <a:rPr kumimoji="0" lang="fr-FR" sz="1050" b="1" i="0" u="none" strike="noStrike" kern="1200" cap="none" spc="0" normalizeH="0" baseline="0" noProof="0" dirty="0">
                <a:ln>
                  <a:noFill/>
                </a:ln>
                <a:solidFill>
                  <a:srgbClr val="000000"/>
                </a:solidFill>
                <a:effectLst/>
                <a:uLnTx/>
                <a:uFillTx/>
                <a:latin typeface="Marianne"/>
                <a:ea typeface="Cambria"/>
                <a:cs typeface="+mn-cs"/>
              </a:rPr>
              <a:t> </a:t>
            </a:r>
            <a:r>
              <a:rPr kumimoji="0" lang="fr-FR" sz="1050" b="1" i="0" u="none" strike="noStrike" kern="1200" cap="none" spc="0" normalizeH="0" baseline="0" noProof="0" dirty="0" err="1">
                <a:ln>
                  <a:noFill/>
                </a:ln>
                <a:solidFill>
                  <a:srgbClr val="000000"/>
                </a:solidFill>
                <a:effectLst/>
                <a:uLnTx/>
                <a:uFillTx/>
                <a:latin typeface="Marianne"/>
                <a:ea typeface="Cambria"/>
                <a:cs typeface="+mn-cs"/>
              </a:rPr>
              <a:t>Mathematical</a:t>
            </a:r>
            <a:r>
              <a:rPr kumimoji="0" lang="fr-FR" sz="1050" b="1" i="0" u="none" strike="noStrike" kern="1200" cap="none" spc="0" normalizeH="0" baseline="0" noProof="0" dirty="0">
                <a:ln>
                  <a:noFill/>
                </a:ln>
                <a:solidFill>
                  <a:srgbClr val="000000"/>
                </a:solidFill>
                <a:effectLst/>
                <a:uLnTx/>
                <a:uFillTx/>
                <a:latin typeface="Marianne"/>
                <a:ea typeface="Cambria"/>
                <a:cs typeface="+mn-cs"/>
              </a:rPr>
              <a:t> </a:t>
            </a:r>
            <a:r>
              <a:rPr kumimoji="0" lang="fr-FR" sz="1050" b="1" i="0" u="none" strike="noStrike" kern="1200" cap="none" spc="0" normalizeH="0" baseline="0" noProof="0" dirty="0" err="1">
                <a:ln>
                  <a:noFill/>
                </a:ln>
                <a:solidFill>
                  <a:srgbClr val="000000"/>
                </a:solidFill>
                <a:effectLst/>
                <a:uLnTx/>
                <a:uFillTx/>
                <a:latin typeface="Marianne"/>
                <a:ea typeface="Cambria"/>
                <a:cs typeface="+mn-cs"/>
              </a:rPr>
              <a:t>Foundations</a:t>
            </a:r>
            <a:endParaRPr kumimoji="0" lang="fr-FR" sz="1050" b="1" i="0" u="none" strike="noStrike" kern="1200" cap="none" spc="0" normalizeH="0" baseline="0" noProof="0" dirty="0">
              <a:ln>
                <a:noFill/>
              </a:ln>
              <a:solidFill>
                <a:srgbClr val="000000"/>
              </a:solidFill>
              <a:effectLst/>
              <a:uLnTx/>
              <a:uFillTx/>
              <a:latin typeface="Arial"/>
              <a:ea typeface="Cambria"/>
              <a:cs typeface="+mn-cs"/>
            </a:endParaRPr>
          </a:p>
        </p:txBody>
      </p:sp>
      <p:pic>
        <p:nvPicPr>
          <p:cNvPr id="7" name="Image 6"/>
          <p:cNvPicPr>
            <a:picLocks noChangeAspect="1"/>
          </p:cNvPicPr>
          <p:nvPr/>
        </p:nvPicPr>
        <p:blipFill>
          <a:blip r:embed="rId4"/>
          <a:stretch/>
        </p:blipFill>
        <p:spPr bwMode="auto">
          <a:xfrm>
            <a:off x="473366" y="1574333"/>
            <a:ext cx="2105996" cy="1556193"/>
          </a:xfrm>
          <a:prstGeom prst="rect">
            <a:avLst/>
          </a:prstGeom>
        </p:spPr>
      </p:pic>
      <p:pic>
        <p:nvPicPr>
          <p:cNvPr id="1010317607" name="Image 1010317606"/>
          <p:cNvPicPr>
            <a:picLocks noChangeAspect="1"/>
          </p:cNvPicPr>
          <p:nvPr/>
        </p:nvPicPr>
        <p:blipFill>
          <a:blip r:embed="rId5"/>
          <a:stretch/>
        </p:blipFill>
        <p:spPr bwMode="auto">
          <a:xfrm>
            <a:off x="3788678" y="1663778"/>
            <a:ext cx="1711729" cy="1435926"/>
          </a:xfrm>
          <a:prstGeom prst="rect">
            <a:avLst/>
          </a:prstGeom>
        </p:spPr>
      </p:pic>
      <p:sp>
        <p:nvSpPr>
          <p:cNvPr id="3" name="ZoneTexte 2"/>
          <p:cNvSpPr txBox="1"/>
          <p:nvPr/>
        </p:nvSpPr>
        <p:spPr>
          <a:xfrm>
            <a:off x="814569" y="893756"/>
            <a:ext cx="8079031" cy="64633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Marianne"/>
                <a:ea typeface="+mn-ea"/>
                <a:cs typeface="+mn-cs"/>
              </a:rPr>
              <a:t>Power </a:t>
            </a:r>
            <a:r>
              <a:rPr kumimoji="0" lang="fr-FR" sz="1800" b="0" i="0" u="none" strike="noStrike" kern="1200" cap="none" spc="0" normalizeH="0" baseline="0" noProof="0" dirty="0" err="1">
                <a:ln>
                  <a:noFill/>
                </a:ln>
                <a:solidFill>
                  <a:prstClr val="white"/>
                </a:solidFill>
                <a:effectLst/>
                <a:uLnTx/>
                <a:uFillTx/>
                <a:latin typeface="Marianne"/>
                <a:ea typeface="+mn-ea"/>
                <a:cs typeface="+mn-cs"/>
              </a:rPr>
              <a:t>consumption</a:t>
            </a:r>
            <a:r>
              <a:rPr kumimoji="0" lang="fr-FR" sz="1800" b="0" i="0" u="none" strike="noStrike" kern="1200" cap="none" spc="0" normalizeH="0" baseline="0" noProof="0" dirty="0">
                <a:ln>
                  <a:noFill/>
                </a:ln>
                <a:solidFill>
                  <a:prstClr val="white"/>
                </a:solidFill>
                <a:effectLst/>
                <a:uLnTx/>
                <a:uFillTx/>
                <a:latin typeface="Marianne"/>
                <a:ea typeface="+mn-ea"/>
                <a:cs typeface="+mn-cs"/>
              </a:rPr>
              <a:t> / Digital </a:t>
            </a:r>
            <a:r>
              <a:rPr kumimoji="0" lang="fr-FR" sz="1800" b="0" i="0" u="none" strike="noStrike" kern="1200" cap="none" spc="0" normalizeH="0" baseline="0" noProof="0" dirty="0" err="1">
                <a:ln>
                  <a:noFill/>
                </a:ln>
                <a:solidFill>
                  <a:prstClr val="white"/>
                </a:solidFill>
                <a:effectLst/>
                <a:uLnTx/>
                <a:uFillTx/>
                <a:latin typeface="Marianne"/>
                <a:ea typeface="+mn-ea"/>
                <a:cs typeface="+mn-cs"/>
              </a:rPr>
              <a:t>Process</a:t>
            </a:r>
            <a:r>
              <a:rPr kumimoji="0" lang="fr-FR" sz="1800" b="0" i="0" u="none" strike="noStrike" kern="1200" cap="none" spc="0" normalizeH="0" baseline="0" noProof="0" dirty="0">
                <a:ln>
                  <a:noFill/>
                </a:ln>
                <a:solidFill>
                  <a:prstClr val="white"/>
                </a:solidFill>
                <a:effectLst/>
                <a:uLnTx/>
                <a:uFillTx/>
                <a:latin typeface="Marianne"/>
                <a:ea typeface="+mn-ea"/>
                <a:cs typeface="+mn-cs"/>
              </a:rPr>
              <a:t> / </a:t>
            </a:r>
            <a:r>
              <a:rPr kumimoji="0" lang="fr-FR" sz="1800" b="0" i="0" u="none" strike="noStrike" kern="1200" cap="none" spc="0" normalizeH="0" baseline="0" noProof="0" dirty="0" err="1">
                <a:ln>
                  <a:noFill/>
                </a:ln>
                <a:solidFill>
                  <a:prstClr val="white"/>
                </a:solidFill>
                <a:effectLst/>
                <a:uLnTx/>
                <a:uFillTx/>
                <a:latin typeface="Marianne"/>
                <a:ea typeface="+mn-ea"/>
                <a:cs typeface="+mn-cs"/>
              </a:rPr>
              <a:t>Connectivity</a:t>
            </a:r>
            <a:r>
              <a:rPr kumimoji="0" lang="fr-FR" sz="1800" b="0" i="0" u="none" strike="noStrike" kern="1200" cap="none" spc="0" normalizeH="0" baseline="0" noProof="0" dirty="0">
                <a:ln>
                  <a:noFill/>
                </a:ln>
                <a:solidFill>
                  <a:prstClr val="white"/>
                </a:solidFill>
                <a:effectLst/>
                <a:uLnTx/>
                <a:uFillTx/>
                <a:latin typeface="Marianne"/>
                <a:ea typeface="+mn-ea"/>
                <a:cs typeface="+mn-cs"/>
              </a:rPr>
              <a:t> KPI to the </a:t>
            </a:r>
            <a:r>
              <a:rPr kumimoji="0" lang="fr-FR" sz="1800" b="0" i="0" u="none" strike="noStrike" kern="1200" cap="none" spc="0" normalizeH="0" baseline="0" noProof="0" dirty="0" err="1">
                <a:ln>
                  <a:noFill/>
                </a:ln>
                <a:solidFill>
                  <a:prstClr val="white"/>
                </a:solidFill>
                <a:effectLst/>
                <a:uLnTx/>
                <a:uFillTx/>
                <a:latin typeface="Marianne"/>
                <a:ea typeface="+mn-ea"/>
                <a:cs typeface="+mn-cs"/>
              </a:rPr>
              <a:t>limits</a:t>
            </a:r>
            <a:r>
              <a:rPr kumimoji="0" lang="fr-FR" sz="1800" b="0" i="0" u="none" strike="noStrike" kern="1200" cap="none" spc="0" normalizeH="0" baseline="0" noProof="0" dirty="0">
                <a:ln>
                  <a:noFill/>
                </a:ln>
                <a:solidFill>
                  <a:prstClr val="white"/>
                </a:solidFill>
                <a:effectLst/>
                <a:uLnTx/>
                <a:uFillTx/>
                <a:latin typeface="Marianne"/>
                <a:ea typeface="+mn-ea"/>
                <a:cs typeface="+mn-cs"/>
              </a:rPr>
              <a:t> for </a:t>
            </a:r>
            <a:r>
              <a:rPr kumimoji="0" lang="fr-FR" sz="1800" b="0" i="0" u="none" strike="noStrike" kern="1200" cap="none" spc="0" normalizeH="0" baseline="0" noProof="0" dirty="0" err="1">
                <a:ln>
                  <a:noFill/>
                </a:ln>
                <a:solidFill>
                  <a:prstClr val="white"/>
                </a:solidFill>
                <a:effectLst/>
                <a:uLnTx/>
                <a:uFillTx/>
                <a:latin typeface="Marianne"/>
                <a:ea typeface="+mn-ea"/>
                <a:cs typeface="+mn-cs"/>
              </a:rPr>
              <a:t>highly</a:t>
            </a:r>
            <a:r>
              <a:rPr kumimoji="0" lang="fr-FR" sz="1800" b="0" i="0" u="none" strike="noStrike" kern="1200" cap="none" spc="0" normalizeH="0" baseline="0" noProof="0" dirty="0">
                <a:ln>
                  <a:noFill/>
                </a:ln>
                <a:solidFill>
                  <a:prstClr val="white"/>
                </a:solidFill>
                <a:effectLst/>
                <a:uLnTx/>
                <a:uFillTx/>
                <a:latin typeface="Marianne"/>
                <a:ea typeface="+mn-ea"/>
                <a:cs typeface="+mn-cs"/>
              </a:rPr>
              <a:t> </a:t>
            </a:r>
            <a:r>
              <a:rPr kumimoji="0" lang="fr-FR" sz="1800" b="0" i="0" u="none" strike="noStrike" kern="1200" cap="none" spc="0" normalizeH="0" baseline="0" noProof="0" dirty="0" err="1">
                <a:ln>
                  <a:noFill/>
                </a:ln>
                <a:solidFill>
                  <a:prstClr val="white"/>
                </a:solidFill>
                <a:effectLst/>
                <a:uLnTx/>
                <a:uFillTx/>
                <a:latin typeface="Marianne"/>
                <a:ea typeface="+mn-ea"/>
                <a:cs typeface="+mn-cs"/>
              </a:rPr>
              <a:t>reliable</a:t>
            </a:r>
            <a:r>
              <a:rPr kumimoji="0" lang="fr-FR" sz="1800" b="0" i="0" u="none" strike="noStrike" kern="1200" cap="none" spc="0" normalizeH="0" baseline="0" noProof="0" dirty="0">
                <a:ln>
                  <a:noFill/>
                </a:ln>
                <a:solidFill>
                  <a:prstClr val="white"/>
                </a:solidFill>
                <a:effectLst/>
                <a:uLnTx/>
                <a:uFillTx/>
                <a:latin typeface="Marianne"/>
                <a:ea typeface="+mn-ea"/>
                <a:cs typeface="+mn-cs"/>
              </a:rPr>
              <a:t> information &amp; data collection</a:t>
            </a:r>
            <a:endParaRPr kumimoji="0" lang="en-GB" sz="1800" b="0" i="0" u="none" strike="noStrike" kern="1200" cap="none" spc="0" normalizeH="0" baseline="0" noProof="0" dirty="0">
              <a:ln>
                <a:noFill/>
              </a:ln>
              <a:solidFill>
                <a:prstClr val="white"/>
              </a:solidFill>
              <a:effectLst/>
              <a:uLnTx/>
              <a:uFillTx/>
              <a:latin typeface="Marianne"/>
              <a:ea typeface="+mn-ea"/>
              <a:cs typeface="+mn-cs"/>
            </a:endParaRPr>
          </a:p>
        </p:txBody>
      </p:sp>
      <p:pic>
        <p:nvPicPr>
          <p:cNvPr id="14" name="Image 13"/>
          <p:cNvPicPr>
            <a:picLocks noChangeAspect="1"/>
          </p:cNvPicPr>
          <p:nvPr/>
        </p:nvPicPr>
        <p:blipFill>
          <a:blip r:embed="rId6"/>
          <a:stretch>
            <a:fillRect/>
          </a:stretch>
        </p:blipFill>
        <p:spPr>
          <a:xfrm>
            <a:off x="64394" y="12878"/>
            <a:ext cx="1406740" cy="749897"/>
          </a:xfrm>
          <a:prstGeom prst="rect">
            <a:avLst/>
          </a:prstGeom>
        </p:spPr>
      </p:pic>
      <p:sp>
        <p:nvSpPr>
          <p:cNvPr id="19" name="Espace réservé du numéro de diapositive 3"/>
          <p:cNvSpPr txBox="1">
            <a:spLocks/>
          </p:cNvSpPr>
          <p:nvPr/>
        </p:nvSpPr>
        <p:spPr>
          <a:xfrm>
            <a:off x="8315192" y="4825424"/>
            <a:ext cx="467584" cy="270000"/>
          </a:xfrm>
          <a:prstGeom prst="rect">
            <a:avLst/>
          </a:prstGeom>
        </p:spPr>
        <p:txBody>
          <a:bodyPr/>
          <a:lst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en-GB" sz="800" b="1" i="0" u="none" strike="noStrike" kern="1200" cap="none" spc="0" normalizeH="0" baseline="0" noProof="0" smtClean="0">
                <a:ln>
                  <a:noFill/>
                </a:ln>
                <a:solidFill>
                  <a:prstClr val="white"/>
                </a:solidFill>
                <a:effectLst/>
                <a:uLnTx/>
                <a:uFillTx/>
                <a:latin typeface="Marianne"/>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white"/>
              </a:solidFill>
              <a:effectLst/>
              <a:uLnTx/>
              <a:uFillTx/>
              <a:latin typeface="Marianne"/>
              <a:ea typeface="+mn-ea"/>
              <a:cs typeface="+mn-cs"/>
            </a:endParaRPr>
          </a:p>
        </p:txBody>
      </p:sp>
    </p:spTree>
    <p:extLst>
      <p:ext uri="{BB962C8B-B14F-4D97-AF65-F5344CB8AC3E}">
        <p14:creationId xmlns:p14="http://schemas.microsoft.com/office/powerpoint/2010/main" val="44487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800" b="1" i="0" u="none" strike="noStrike" kern="1200" cap="none" spc="0" normalizeH="0" baseline="0" noProof="0" smtClean="0">
                <a:ln>
                  <a:noFill/>
                </a:ln>
                <a:solidFill>
                  <a:prstClr val="white"/>
                </a:solidFill>
                <a:effectLst/>
                <a:uLnTx/>
                <a:uFillTx/>
                <a:latin typeface="Avenir Book" panose="02000503020000020003" pitchFamily="2"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13</a:t>
            </a:fld>
            <a:endParaRPr kumimoji="0" lang="fr-FR" sz="8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endParaRPr>
          </a:p>
        </p:txBody>
      </p:sp>
      <p:sp>
        <p:nvSpPr>
          <p:cNvPr id="4" name="Titre 3"/>
          <p:cNvSpPr>
            <a:spLocks noGrp="1"/>
          </p:cNvSpPr>
          <p:nvPr>
            <p:ph type="title"/>
          </p:nvPr>
        </p:nvSpPr>
        <p:spPr/>
        <p:txBody>
          <a:bodyPr/>
          <a:lstStyle/>
          <a:p>
            <a:r>
              <a:rPr lang="fr-FR" sz="2000" dirty="0"/>
              <a:t>NF-FPNG</a:t>
            </a:r>
            <a:br>
              <a:rPr lang="fr-FR" sz="2000" dirty="0"/>
            </a:br>
            <a:r>
              <a:rPr lang="en-US" sz="2000" dirty="0"/>
              <a:t>French Network of Test Platforms for the Next Generation of Mobile Communications</a:t>
            </a:r>
            <a:br>
              <a:rPr lang="en-US" sz="2000" dirty="0"/>
            </a:br>
            <a:endParaRPr lang="fr-FR" sz="2000" dirty="0"/>
          </a:p>
        </p:txBody>
      </p:sp>
      <p:sp>
        <p:nvSpPr>
          <p:cNvPr id="5" name="Espace réservé du texte 4"/>
          <p:cNvSpPr>
            <a:spLocks noGrp="1"/>
          </p:cNvSpPr>
          <p:nvPr>
            <p:ph type="body" sz="quarter" idx="17"/>
          </p:nvPr>
        </p:nvSpPr>
        <p:spPr>
          <a:xfrm>
            <a:off x="358776" y="1750979"/>
            <a:ext cx="8350722" cy="2842621"/>
          </a:xfrm>
        </p:spPr>
        <p:txBody>
          <a:bodyPr/>
          <a:lstStyle/>
          <a:p>
            <a:r>
              <a:rPr lang="fr-FR" sz="1600" b="1" dirty="0"/>
              <a:t>Scientific challenges and objectives</a:t>
            </a:r>
          </a:p>
          <a:p>
            <a:endParaRPr lang="fr-FR" dirty="0"/>
          </a:p>
          <a:p>
            <a:endParaRPr lang="fr-FR" dirty="0"/>
          </a:p>
          <a:p>
            <a:pPr algn="ctr"/>
            <a:r>
              <a:rPr lang="en-US" dirty="0"/>
              <a:t>Set up a network of platforms at the highest technological level, open to the </a:t>
            </a:r>
            <a:r>
              <a:rPr lang="en-US" dirty="0" err="1"/>
              <a:t>xG</a:t>
            </a:r>
            <a:r>
              <a:rPr lang="en-US" dirty="0"/>
              <a:t> community, to meet the many characterization and experimentation needs, and establish proofs of concept to support the research projects of the various targeted projects.</a:t>
            </a:r>
            <a:endParaRPr lang="fr-FR" dirty="0"/>
          </a:p>
          <a:p>
            <a:endParaRPr lang="fr-FR" dirty="0"/>
          </a:p>
          <a:p>
            <a:endParaRPr lang="fr-FR" dirty="0"/>
          </a:p>
          <a:p>
            <a:endParaRPr lang="fr-FR" dirty="0"/>
          </a:p>
        </p:txBody>
      </p:sp>
    </p:spTree>
    <p:extLst>
      <p:ext uri="{BB962C8B-B14F-4D97-AF65-F5344CB8AC3E}">
        <p14:creationId xmlns:p14="http://schemas.microsoft.com/office/powerpoint/2010/main" val="406794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800" b="1" i="0" u="none" strike="noStrike" kern="1200" cap="none" spc="0" normalizeH="0" baseline="0" noProof="0" smtClean="0">
                <a:ln>
                  <a:noFill/>
                </a:ln>
                <a:solidFill>
                  <a:prstClr val="white"/>
                </a:solidFill>
                <a:effectLst/>
                <a:uLnTx/>
                <a:uFillTx/>
                <a:latin typeface="Avenir Book" panose="02000503020000020003" pitchFamily="2"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14</a:t>
            </a:fld>
            <a:endParaRPr kumimoji="0" lang="fr-FR" sz="8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endParaRPr>
          </a:p>
        </p:txBody>
      </p:sp>
      <p:sp>
        <p:nvSpPr>
          <p:cNvPr id="4" name="Titre 3"/>
          <p:cNvSpPr>
            <a:spLocks noGrp="1"/>
          </p:cNvSpPr>
          <p:nvPr>
            <p:ph type="title"/>
          </p:nvPr>
        </p:nvSpPr>
        <p:spPr>
          <a:xfrm>
            <a:off x="1339200" y="41644"/>
            <a:ext cx="5571720" cy="540000"/>
          </a:xfrm>
        </p:spPr>
        <p:txBody>
          <a:bodyPr/>
          <a:lstStyle/>
          <a:p>
            <a:r>
              <a:rPr lang="fr-FR" sz="2000" dirty="0"/>
              <a:t>NF-FPNG</a:t>
            </a:r>
            <a:br>
              <a:rPr lang="fr-FR" sz="2000" dirty="0"/>
            </a:br>
            <a:r>
              <a:rPr lang="en-US" sz="2000" dirty="0"/>
              <a:t>French Network of Test Platforms for the Next Generation of Mobile Communications</a:t>
            </a:r>
            <a:br>
              <a:rPr lang="en-US" sz="2000" dirty="0"/>
            </a:br>
            <a:endParaRPr lang="fr-FR" sz="2000" dirty="0"/>
          </a:p>
        </p:txBody>
      </p:sp>
      <p:sp>
        <p:nvSpPr>
          <p:cNvPr id="5" name="Espace réservé du texte 4"/>
          <p:cNvSpPr>
            <a:spLocks noGrp="1"/>
          </p:cNvSpPr>
          <p:nvPr>
            <p:ph type="body" sz="quarter" idx="17"/>
          </p:nvPr>
        </p:nvSpPr>
        <p:spPr>
          <a:xfrm>
            <a:off x="274469" y="907200"/>
            <a:ext cx="5485531" cy="3494655"/>
          </a:xfrm>
        </p:spPr>
        <p:txBody>
          <a:bodyPr/>
          <a:lstStyle/>
          <a:p>
            <a:r>
              <a:rPr lang="en-GB" sz="1600" dirty="0"/>
              <a:t>Articulation in three sub-assemblies:</a:t>
            </a:r>
          </a:p>
          <a:p>
            <a:pPr marL="637807" lvl="1" indent="-285750">
              <a:lnSpc>
                <a:spcPct val="150000"/>
              </a:lnSpc>
            </a:pPr>
            <a:r>
              <a:rPr lang="en-GB" sz="1400" b="1" dirty="0"/>
              <a:t>RF-Net (Radio Frequency Test Facility Network)</a:t>
            </a:r>
          </a:p>
          <a:p>
            <a:pPr marL="817191" lvl="2" indent="-285750">
              <a:lnSpc>
                <a:spcPct val="150000"/>
              </a:lnSpc>
              <a:buFont typeface="Wingdings" panose="05000000000000000000" pitchFamily="2" charset="2"/>
              <a:buChar char="Ø"/>
            </a:pPr>
            <a:r>
              <a:rPr lang="en-GB" sz="1200" dirty="0"/>
              <a:t>Component and hardware subsystem characterization</a:t>
            </a:r>
          </a:p>
          <a:p>
            <a:pPr marL="637807" lvl="1" indent="-285750">
              <a:lnSpc>
                <a:spcPct val="150000"/>
              </a:lnSpc>
            </a:pPr>
            <a:endParaRPr lang="en-GB" sz="300" b="1" dirty="0"/>
          </a:p>
          <a:p>
            <a:pPr marL="637807" lvl="1" indent="-285750">
              <a:lnSpc>
                <a:spcPct val="150000"/>
              </a:lnSpc>
            </a:pPr>
            <a:r>
              <a:rPr lang="en-GB" sz="1400" b="1" dirty="0"/>
              <a:t>SLICES-FR - </a:t>
            </a:r>
            <a:r>
              <a:rPr lang="en-US" sz="1400" b="1" dirty="0"/>
              <a:t>Network infrastructure for high-performance networking and computing</a:t>
            </a:r>
          </a:p>
          <a:p>
            <a:pPr marL="817191" lvl="2" indent="-285750">
              <a:lnSpc>
                <a:spcPct val="150000"/>
              </a:lnSpc>
              <a:buFont typeface="Wingdings" panose="05000000000000000000" pitchFamily="2" charset="2"/>
              <a:buChar char="Ø"/>
            </a:pPr>
            <a:r>
              <a:rPr lang="en-US" sz="1200" dirty="0"/>
              <a:t>Deployment of </a:t>
            </a:r>
            <a:r>
              <a:rPr lang="en-US" sz="1200" dirty="0" err="1"/>
              <a:t>xG</a:t>
            </a:r>
            <a:r>
              <a:rPr lang="en-US" sz="1200" dirty="0"/>
              <a:t> network infrastructures, to evaluate technological building blocks for multiple usage scenarios</a:t>
            </a:r>
          </a:p>
          <a:p>
            <a:pPr lvl="2" indent="0">
              <a:lnSpc>
                <a:spcPct val="150000"/>
              </a:lnSpc>
              <a:buNone/>
            </a:pPr>
            <a:endParaRPr lang="en-US" sz="100" dirty="0"/>
          </a:p>
          <a:p>
            <a:pPr marL="817191" lvl="2" indent="-285750">
              <a:lnSpc>
                <a:spcPct val="150000"/>
              </a:lnSpc>
              <a:buFont typeface="Wingdings" panose="05000000000000000000" pitchFamily="2" charset="2"/>
              <a:buChar char="Ø"/>
            </a:pPr>
            <a:endParaRPr lang="en-US" sz="300" dirty="0"/>
          </a:p>
          <a:p>
            <a:pPr marL="817191" lvl="2" indent="-285750">
              <a:lnSpc>
                <a:spcPct val="150000"/>
              </a:lnSpc>
              <a:buFont typeface="Wingdings" panose="05000000000000000000" pitchFamily="2" charset="2"/>
              <a:buChar char="Ø"/>
            </a:pPr>
            <a:endParaRPr lang="en-GB" sz="100" dirty="0"/>
          </a:p>
          <a:p>
            <a:pPr marL="637807" lvl="1" indent="-285750">
              <a:lnSpc>
                <a:spcPct val="150000"/>
              </a:lnSpc>
            </a:pPr>
            <a:r>
              <a:rPr lang="en-GB" sz="1400" b="1" dirty="0"/>
              <a:t>NGC-</a:t>
            </a:r>
            <a:r>
              <a:rPr lang="en-GB" sz="1400" b="1" dirty="0" err="1"/>
              <a:t>AIoT</a:t>
            </a:r>
            <a:r>
              <a:rPr lang="en-GB" sz="1400" b="1" dirty="0"/>
              <a:t> - </a:t>
            </a:r>
            <a:r>
              <a:rPr lang="en-US" sz="1400" b="1" dirty="0"/>
              <a:t>Next Generation Cellular – AI and </a:t>
            </a:r>
            <a:r>
              <a:rPr lang="en-US" sz="1400" b="1" dirty="0" err="1"/>
              <a:t>IoT</a:t>
            </a:r>
            <a:endParaRPr lang="en-US" sz="1400" b="1" dirty="0"/>
          </a:p>
          <a:p>
            <a:pPr marL="817191" lvl="2" indent="-285750">
              <a:lnSpc>
                <a:spcPct val="150000"/>
              </a:lnSpc>
              <a:buFont typeface="Wingdings" panose="05000000000000000000" pitchFamily="2" charset="2"/>
              <a:buChar char="Ø"/>
            </a:pPr>
            <a:r>
              <a:rPr lang="en-US" sz="1200" dirty="0"/>
              <a:t>Deployment of connected object networks and associated processing/computing (edge computing / AI)</a:t>
            </a:r>
            <a:endParaRPr lang="fr-FR" dirty="0"/>
          </a:p>
        </p:txBody>
      </p:sp>
      <p:pic>
        <p:nvPicPr>
          <p:cNvPr id="6" name="Image 5"/>
          <p:cNvPicPr>
            <a:picLocks noChangeAspect="1"/>
          </p:cNvPicPr>
          <p:nvPr/>
        </p:nvPicPr>
        <p:blipFill>
          <a:blip r:embed="rId3"/>
          <a:stretch>
            <a:fillRect/>
          </a:stretch>
        </p:blipFill>
        <p:spPr>
          <a:xfrm>
            <a:off x="6250103" y="824159"/>
            <a:ext cx="1718194" cy="1480290"/>
          </a:xfrm>
          <a:prstGeom prst="rect">
            <a:avLst/>
          </a:prstGeom>
        </p:spPr>
      </p:pic>
      <p:pic>
        <p:nvPicPr>
          <p:cNvPr id="7" name="Image 6"/>
          <p:cNvPicPr>
            <a:picLocks noChangeAspect="1"/>
          </p:cNvPicPr>
          <p:nvPr/>
        </p:nvPicPr>
        <p:blipFill>
          <a:blip r:embed="rId4"/>
          <a:stretch>
            <a:fillRect/>
          </a:stretch>
        </p:blipFill>
        <p:spPr>
          <a:xfrm>
            <a:off x="5666400" y="2409308"/>
            <a:ext cx="3133080" cy="1214235"/>
          </a:xfrm>
          <a:prstGeom prst="rect">
            <a:avLst/>
          </a:prstGeom>
        </p:spPr>
      </p:pic>
      <p:pic>
        <p:nvPicPr>
          <p:cNvPr id="8" name="Image 7">
            <a:extLst>
              <a:ext uri="{FF2B5EF4-FFF2-40B4-BE49-F238E27FC236}">
                <a16:creationId xmlns:a16="http://schemas.microsoft.com/office/drawing/2014/main" id="{52D83595-F49A-DE14-9248-F18D5F49E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0103" y="3656402"/>
            <a:ext cx="1842193" cy="1258725"/>
          </a:xfrm>
          <a:prstGeom prst="rect">
            <a:avLst/>
          </a:prstGeom>
        </p:spPr>
      </p:pic>
    </p:spTree>
    <p:extLst>
      <p:ext uri="{BB962C8B-B14F-4D97-AF65-F5344CB8AC3E}">
        <p14:creationId xmlns:p14="http://schemas.microsoft.com/office/powerpoint/2010/main" val="1858483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7066" b="17066"/>
          <a:stretch>
            <a:fillRect/>
          </a:stretch>
        </p:blipFill>
        <p:spPr/>
      </p:pic>
      <p:sp>
        <p:nvSpPr>
          <p:cNvPr id="2" name="Espace réservé du texte 1">
            <a:extLst>
              <a:ext uri="{FF2B5EF4-FFF2-40B4-BE49-F238E27FC236}">
                <a16:creationId xmlns:a16="http://schemas.microsoft.com/office/drawing/2014/main" id="{B2BF498C-8C57-6F44-886C-29B5034AC645}"/>
              </a:ext>
            </a:extLst>
          </p:cNvPr>
          <p:cNvSpPr>
            <a:spLocks noGrp="1"/>
          </p:cNvSpPr>
          <p:nvPr>
            <p:ph type="body" sz="quarter" idx="16"/>
          </p:nvPr>
        </p:nvSpPr>
        <p:spPr>
          <a:xfrm>
            <a:off x="1710001" y="402228"/>
            <a:ext cx="3960000" cy="845476"/>
          </a:xfrm>
        </p:spPr>
        <p:txBody>
          <a:bodyPr/>
          <a:lstStyle/>
          <a:p>
            <a:pPr algn="r">
              <a:lnSpc>
                <a:spcPct val="100000"/>
              </a:lnSpc>
            </a:pPr>
            <a:r>
              <a:rPr lang="fr-FR" sz="1500" dirty="0"/>
              <a:t>PEPR Future Networks</a:t>
            </a:r>
          </a:p>
        </p:txBody>
      </p:sp>
      <p:sp>
        <p:nvSpPr>
          <p:cNvPr id="3" name="Sous-titre 2">
            <a:extLst>
              <a:ext uri="{FF2B5EF4-FFF2-40B4-BE49-F238E27FC236}">
                <a16:creationId xmlns:a16="http://schemas.microsoft.com/office/drawing/2014/main" id="{8C6A8002-0C00-3A4E-B3AE-2A6AC8A94285}"/>
              </a:ext>
            </a:extLst>
          </p:cNvPr>
          <p:cNvSpPr>
            <a:spLocks noGrp="1"/>
          </p:cNvSpPr>
          <p:nvPr>
            <p:ph type="subTitle" idx="1"/>
          </p:nvPr>
        </p:nvSpPr>
        <p:spPr>
          <a:xfrm>
            <a:off x="1710000" y="1318485"/>
            <a:ext cx="4249152" cy="3825015"/>
          </a:xfrm>
          <a:solidFill>
            <a:srgbClr val="273375">
              <a:alpha val="60000"/>
            </a:srgbClr>
          </a:solidFill>
        </p:spPr>
        <p:txBody>
          <a:bodyPr/>
          <a:lstStyle/>
          <a:p>
            <a:endParaRPr lang="fr-FR" sz="1400" b="1" dirty="0">
              <a:latin typeface="Source Sans Pro" panose="020B0503030403020204" pitchFamily="34" charset="0"/>
            </a:endParaRPr>
          </a:p>
          <a:p>
            <a:endParaRPr lang="fr-FR" sz="1400" b="1" dirty="0">
              <a:latin typeface="Source Sans Pro" panose="020B0503030403020204" pitchFamily="34" charset="0"/>
            </a:endParaRPr>
          </a:p>
          <a:p>
            <a:endParaRPr lang="fr-FR" sz="1400" b="1" dirty="0">
              <a:latin typeface="Source Sans Pro" panose="020B0503030403020204" pitchFamily="34" charset="0"/>
            </a:endParaRPr>
          </a:p>
          <a:p>
            <a:r>
              <a:rPr lang="fr-FR" sz="2800" b="1" dirty="0">
                <a:effectLst>
                  <a:outerShdw blurRad="38100" dist="38100" dir="2700000" algn="tl">
                    <a:srgbClr val="000000">
                      <a:alpha val="43137"/>
                    </a:srgbClr>
                  </a:outerShdw>
                </a:effectLst>
                <a:latin typeface="Marianne Medium" panose="02000000000000000000"/>
              </a:rPr>
              <a:t>Positionnement de l’AAP et modalités pour répondre</a:t>
            </a:r>
          </a:p>
          <a:p>
            <a:endParaRPr lang="fr-FR" sz="2800" b="1" dirty="0">
              <a:effectLst>
                <a:outerShdw blurRad="38100" dist="38100" dir="2700000" algn="tl">
                  <a:srgbClr val="000000">
                    <a:alpha val="43137"/>
                  </a:srgbClr>
                </a:outerShdw>
              </a:effectLst>
              <a:latin typeface="Marianne Medium" panose="02000000000000000000"/>
            </a:endParaRPr>
          </a:p>
          <a:p>
            <a:endParaRPr lang="fr-FR" sz="2800" b="1" dirty="0">
              <a:effectLst>
                <a:outerShdw blurRad="38100" dist="38100" dir="2700000" algn="tl">
                  <a:srgbClr val="000000">
                    <a:alpha val="43137"/>
                  </a:srgbClr>
                </a:outerShdw>
              </a:effectLst>
              <a:latin typeface="Marianne Medium" panose="02000000000000000000"/>
            </a:endParaRPr>
          </a:p>
          <a:p>
            <a:endParaRPr lang="fr-FR" sz="2800" b="1" dirty="0">
              <a:effectLst>
                <a:outerShdw blurRad="38100" dist="38100" dir="2700000" algn="tl">
                  <a:srgbClr val="000000">
                    <a:alpha val="43137"/>
                  </a:srgbClr>
                </a:outerShdw>
              </a:effectLst>
              <a:latin typeface="Marianne Medium" panose="02000000000000000000"/>
            </a:endParaRPr>
          </a:p>
        </p:txBody>
      </p:sp>
    </p:spTree>
    <p:extLst>
      <p:ext uri="{BB962C8B-B14F-4D97-AF65-F5344CB8AC3E}">
        <p14:creationId xmlns:p14="http://schemas.microsoft.com/office/powerpoint/2010/main" val="419252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4550" y="278592"/>
            <a:ext cx="2940413" cy="540000"/>
          </a:xfrm>
        </p:spPr>
        <p:txBody>
          <a:bodyPr/>
          <a:lstStyle/>
          <a:p>
            <a:r>
              <a:rPr lang="fr-FR" dirty="0"/>
              <a:t>Contexte de l’AAP</a:t>
            </a:r>
          </a:p>
        </p:txBody>
      </p:sp>
      <p:sp>
        <p:nvSpPr>
          <p:cNvPr id="4" name="Espace réservé du pied de page 3"/>
          <p:cNvSpPr>
            <a:spLocks noGrp="1"/>
          </p:cNvSpPr>
          <p:nvPr>
            <p:ph type="ftr" sz="quarter" idx="11"/>
          </p:nvPr>
        </p:nvSpPr>
        <p:spPr/>
        <p:txBody>
          <a:bodyPr/>
          <a:lstStyle/>
          <a:p>
            <a:pPr algn="r"/>
            <a:r>
              <a:rPr lang="fr-FR"/>
              <a:t>  </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16</a:t>
            </a:fld>
            <a:endParaRPr lang="fr-FR" dirty="0"/>
          </a:p>
        </p:txBody>
      </p:sp>
      <p:sp>
        <p:nvSpPr>
          <p:cNvPr id="7" name="Espace réservé du texte 6"/>
          <p:cNvSpPr>
            <a:spLocks noGrp="1"/>
          </p:cNvSpPr>
          <p:nvPr>
            <p:ph type="body" sz="quarter" idx="14"/>
          </p:nvPr>
        </p:nvSpPr>
        <p:spPr>
          <a:xfrm>
            <a:off x="299782" y="1065251"/>
            <a:ext cx="8424862" cy="2700000"/>
          </a:xfrm>
        </p:spPr>
        <p:txBody>
          <a:bodyPr/>
          <a:lstStyle/>
          <a:p>
            <a:pPr marL="285750" indent="-285750">
              <a:buFont typeface="Wingdings" panose="05000000000000000000" pitchFamily="2" charset="2"/>
              <a:buChar char="Ø"/>
            </a:pPr>
            <a:r>
              <a:rPr lang="fr-FR" dirty="0"/>
              <a:t>Périmètre scientifique (défini dans la lettre de mission de l’Etat pour le PEPR) couvert par les projets en cours </a:t>
            </a:r>
          </a:p>
          <a:p>
            <a:pPr marL="637807" lvl="1" indent="-285750">
              <a:buFont typeface="Wingdings" panose="05000000000000000000" pitchFamily="2" charset="2"/>
              <a:buChar char="v"/>
            </a:pPr>
            <a:r>
              <a:rPr lang="fr-FR" sz="1400" dirty="0">
                <a:solidFill>
                  <a:srgbClr val="FF0000"/>
                </a:solidFill>
              </a:rPr>
              <a:t>Pas de fléchage thématique pour cet AAP</a:t>
            </a:r>
          </a:p>
          <a:p>
            <a:pPr marL="637807" lvl="1" indent="-285750">
              <a:buFont typeface="Wingdings" panose="05000000000000000000" pitchFamily="2" charset="2"/>
              <a:buChar char="v"/>
            </a:pPr>
            <a:r>
              <a:rPr lang="fr-FR" sz="1400" dirty="0">
                <a:solidFill>
                  <a:srgbClr val="FF0000"/>
                </a:solidFill>
              </a:rPr>
              <a:t>Mots clés définissant le périmètre scientifique de l’AAP:</a:t>
            </a:r>
          </a:p>
          <a:p>
            <a:pPr marL="817191" lvl="2" indent="-285750"/>
            <a:r>
              <a:rPr lang="fr-FR" sz="1400" dirty="0">
                <a:solidFill>
                  <a:srgbClr val="FF0000"/>
                </a:solidFill>
              </a:rPr>
              <a:t>Architectures de réseaux et services : nouvelles architectures et infrastructures de réseaux, convergence communication, cloud, </a:t>
            </a:r>
            <a:r>
              <a:rPr lang="fr-FR" sz="1400" dirty="0" err="1">
                <a:solidFill>
                  <a:srgbClr val="FF0000"/>
                </a:solidFill>
              </a:rPr>
              <a:t>sensing</a:t>
            </a:r>
            <a:r>
              <a:rPr lang="fr-FR" sz="1400" dirty="0">
                <a:solidFill>
                  <a:srgbClr val="FF0000"/>
                </a:solidFill>
              </a:rPr>
              <a:t>, orchestration de services multisectoriels, </a:t>
            </a:r>
          </a:p>
          <a:p>
            <a:pPr marL="817191" lvl="2" indent="-285750"/>
            <a:r>
              <a:rPr lang="fr-FR" sz="1400" dirty="0">
                <a:solidFill>
                  <a:srgbClr val="FF0000"/>
                </a:solidFill>
              </a:rPr>
              <a:t>Briques technologiques : composants électroniques et photoniques, traitement du signal, </a:t>
            </a:r>
          </a:p>
          <a:p>
            <a:pPr marL="817191" lvl="2" indent="-285750"/>
            <a:r>
              <a:rPr lang="fr-FR" sz="1400" dirty="0">
                <a:solidFill>
                  <a:srgbClr val="FF0000"/>
                </a:solidFill>
              </a:rPr>
              <a:t>Système de bout en bout : sécurité, impacts environnementaux, IoT aux services des verticaux, fondements théoriques en soutien à la conception, au déploiement, à l’opération et à l’optimisation des réseaux et systèmes convergents traités.</a:t>
            </a:r>
          </a:p>
          <a:p>
            <a:pPr marL="637807" lvl="1" indent="-285750">
              <a:buFont typeface="Wingdings" panose="05000000000000000000" pitchFamily="2" charset="2"/>
              <a:buChar char="v"/>
            </a:pPr>
            <a:r>
              <a:rPr lang="fr-FR" sz="1400" dirty="0">
                <a:solidFill>
                  <a:srgbClr val="FF0000"/>
                </a:solidFill>
              </a:rPr>
              <a:t>Intérêt pour des projets à l’interface thématique avec autres PEPR (électronique, Cloud, </a:t>
            </a:r>
            <a:r>
              <a:rPr lang="fr-FR" sz="1400" dirty="0" err="1">
                <a:solidFill>
                  <a:srgbClr val="FF0000"/>
                </a:solidFill>
              </a:rPr>
              <a:t>Cybersécurité</a:t>
            </a:r>
            <a:r>
              <a:rPr lang="fr-FR" sz="1400" dirty="0">
                <a:solidFill>
                  <a:srgbClr val="FF0000"/>
                </a:solidFill>
              </a:rPr>
              <a:t>, IA, …), mais pour applications spécifiques dans les réseaux du futur</a:t>
            </a:r>
          </a:p>
          <a:p>
            <a:endParaRPr lang="fr-FR" sz="1100" dirty="0">
              <a:solidFill>
                <a:srgbClr val="FF0000"/>
              </a:solidFill>
            </a:endParaRPr>
          </a:p>
        </p:txBody>
      </p:sp>
    </p:spTree>
    <p:extLst>
      <p:ext uri="{BB962C8B-B14F-4D97-AF65-F5344CB8AC3E}">
        <p14:creationId xmlns:p14="http://schemas.microsoft.com/office/powerpoint/2010/main" val="3524533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4550" y="278592"/>
            <a:ext cx="2940413" cy="540000"/>
          </a:xfrm>
        </p:spPr>
        <p:txBody>
          <a:bodyPr/>
          <a:lstStyle/>
          <a:p>
            <a:r>
              <a:rPr lang="fr-FR" dirty="0"/>
              <a:t>Contexte de l’AAP</a:t>
            </a:r>
          </a:p>
        </p:txBody>
      </p:sp>
      <p:sp>
        <p:nvSpPr>
          <p:cNvPr id="4" name="Espace réservé du pied de page 3"/>
          <p:cNvSpPr>
            <a:spLocks noGrp="1"/>
          </p:cNvSpPr>
          <p:nvPr>
            <p:ph type="ftr" sz="quarter" idx="11"/>
          </p:nvPr>
        </p:nvSpPr>
        <p:spPr/>
        <p:txBody>
          <a:bodyPr/>
          <a:lstStyle/>
          <a:p>
            <a:pPr algn="r"/>
            <a:r>
              <a:rPr lang="fr-FR"/>
              <a:t>  </a:t>
            </a:r>
            <a:endParaRPr lang="fr-FR" dirty="0"/>
          </a:p>
        </p:txBody>
      </p:sp>
      <p:sp>
        <p:nvSpPr>
          <p:cNvPr id="7" name="Espace réservé du texte 6"/>
          <p:cNvSpPr>
            <a:spLocks noGrp="1"/>
          </p:cNvSpPr>
          <p:nvPr>
            <p:ph type="body" sz="quarter" idx="14"/>
          </p:nvPr>
        </p:nvSpPr>
        <p:spPr>
          <a:xfrm>
            <a:off x="264063" y="650914"/>
            <a:ext cx="8424862" cy="2700000"/>
          </a:xfrm>
        </p:spPr>
        <p:txBody>
          <a:bodyPr/>
          <a:lstStyle/>
          <a:p>
            <a:pPr lvl="1" indent="0">
              <a:buNone/>
            </a:pPr>
            <a:endParaRPr lang="fr-FR" sz="1400" dirty="0">
              <a:solidFill>
                <a:srgbClr val="FF0000"/>
              </a:solidFill>
            </a:endParaRPr>
          </a:p>
          <a:p>
            <a:pPr marL="285750" indent="-285750">
              <a:buFont typeface="Wingdings" panose="05000000000000000000" pitchFamily="2" charset="2"/>
              <a:buChar char="Ø"/>
            </a:pPr>
            <a:r>
              <a:rPr lang="fr-FR" dirty="0"/>
              <a:t>Soutien à des projets sur des thèmes qui ne sont pas traités dans les projets ciblés et dans les projets issus du premier appel. </a:t>
            </a:r>
          </a:p>
          <a:p>
            <a:pPr marL="637807" lvl="1" indent="-285750">
              <a:buFont typeface="Wingdings" panose="05000000000000000000" pitchFamily="2" charset="2"/>
              <a:buChar char="v"/>
            </a:pPr>
            <a:r>
              <a:rPr lang="fr-FR" sz="1400" dirty="0">
                <a:solidFill>
                  <a:srgbClr val="FF0000"/>
                </a:solidFill>
              </a:rPr>
              <a:t>Idées innovantes attendues, avec un positionnement fortement différentiateur par rapport à l’état de l’art</a:t>
            </a:r>
          </a:p>
          <a:p>
            <a:pPr marL="637807" lvl="1" indent="-285750">
              <a:buFont typeface="Wingdings" panose="05000000000000000000" pitchFamily="2" charset="2"/>
              <a:buChar char="v"/>
            </a:pPr>
            <a:r>
              <a:rPr lang="fr-FR" sz="1400" dirty="0">
                <a:solidFill>
                  <a:srgbClr val="FF0000"/>
                </a:solidFill>
              </a:rPr>
              <a:t>Priorité donnée à l’implication de nouveaux chercheurs et équipes dans le PEPR</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Objectif de développer ou de maintenir un leadership en recherche qui viendra en soutien au leadership industriel.</a:t>
            </a:r>
            <a:r>
              <a:rPr lang="fr-FR" sz="1400" dirty="0">
                <a:solidFill>
                  <a:srgbClr val="FF0000"/>
                </a:solidFill>
              </a:rPr>
              <a:t> </a:t>
            </a:r>
          </a:p>
          <a:p>
            <a:pPr marL="637807" lvl="1" indent="-285750">
              <a:buFont typeface="Wingdings" panose="05000000000000000000" pitchFamily="2" charset="2"/>
              <a:buChar char="v"/>
            </a:pPr>
            <a:r>
              <a:rPr lang="fr-FR" sz="1400" dirty="0">
                <a:solidFill>
                  <a:srgbClr val="FF0000"/>
                </a:solidFill>
              </a:rPr>
              <a:t>Cadre PEPR stratégique : soutien à de la recherche amont (TRL 1, 2, jusqu’à 4), dans des objectifs applicatifs identifiés</a:t>
            </a:r>
          </a:p>
          <a:p>
            <a:pPr marL="637807" lvl="1" indent="-285750">
              <a:buFont typeface="Wingdings" panose="05000000000000000000" pitchFamily="2" charset="2"/>
              <a:buChar char="v"/>
            </a:pPr>
            <a:r>
              <a:rPr lang="fr-FR" sz="1400" dirty="0">
                <a:solidFill>
                  <a:srgbClr val="FF0000"/>
                </a:solidFill>
              </a:rPr>
              <a:t>Le positionnement d’intérêt de partenaires équipementiers et opérateurs peut être intégré au dossier, mais pas de financement direct pour ces partenaires</a:t>
            </a:r>
          </a:p>
          <a:p>
            <a:pPr marL="285750" indent="-285750">
              <a:buFont typeface="Wingdings" panose="05000000000000000000" pitchFamily="2" charset="2"/>
              <a:buChar char="Ø"/>
            </a:pPr>
            <a:endParaRPr lang="fr-FR" dirty="0"/>
          </a:p>
          <a:p>
            <a:pPr marL="702891" lvl="2" indent="0">
              <a:spcBef>
                <a:spcPts val="0"/>
              </a:spcBef>
              <a:spcAft>
                <a:spcPts val="0"/>
              </a:spcAft>
              <a:buSzTx/>
              <a:buNone/>
              <a:defRPr/>
            </a:pPr>
            <a:r>
              <a:rPr lang="fr-FR" sz="1100" dirty="0">
                <a:solidFill>
                  <a:prstClr val="black"/>
                </a:solidFill>
              </a:rPr>
              <a:t>	</a:t>
            </a:r>
          </a:p>
          <a:p>
            <a:endParaRPr lang="fr-FR" sz="1100" dirty="0">
              <a:solidFill>
                <a:srgbClr val="FF0000"/>
              </a:solidFill>
            </a:endParaRPr>
          </a:p>
        </p:txBody>
      </p:sp>
    </p:spTree>
    <p:extLst>
      <p:ext uri="{BB962C8B-B14F-4D97-AF65-F5344CB8AC3E}">
        <p14:creationId xmlns:p14="http://schemas.microsoft.com/office/powerpoint/2010/main" val="1325471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4550" y="278592"/>
            <a:ext cx="3504769" cy="540000"/>
          </a:xfrm>
        </p:spPr>
        <p:txBody>
          <a:bodyPr/>
          <a:lstStyle/>
          <a:p>
            <a:r>
              <a:rPr lang="fr-FR" dirty="0"/>
              <a:t>AAP en 2 phases, 3 étapes</a:t>
            </a:r>
          </a:p>
        </p:txBody>
      </p:sp>
      <p:sp>
        <p:nvSpPr>
          <p:cNvPr id="4" name="Espace réservé du pied de page 3"/>
          <p:cNvSpPr>
            <a:spLocks noGrp="1"/>
          </p:cNvSpPr>
          <p:nvPr>
            <p:ph type="ftr" sz="quarter" idx="11"/>
          </p:nvPr>
        </p:nvSpPr>
        <p:spPr/>
        <p:txBody>
          <a:bodyPr/>
          <a:lstStyle/>
          <a:p>
            <a:pPr algn="r"/>
            <a:r>
              <a:rPr lang="fr-FR"/>
              <a:t>  </a:t>
            </a:r>
            <a:endParaRPr lang="fr-FR" dirty="0"/>
          </a:p>
        </p:txBody>
      </p:sp>
      <p:sp>
        <p:nvSpPr>
          <p:cNvPr id="7" name="Espace réservé du texte 6"/>
          <p:cNvSpPr>
            <a:spLocks noGrp="1"/>
          </p:cNvSpPr>
          <p:nvPr>
            <p:ph type="body" sz="quarter" idx="14"/>
          </p:nvPr>
        </p:nvSpPr>
        <p:spPr>
          <a:xfrm>
            <a:off x="264063" y="650914"/>
            <a:ext cx="8424862" cy="2700000"/>
          </a:xfrm>
        </p:spPr>
        <p:txBody>
          <a:bodyPr/>
          <a:lstStyle/>
          <a:p>
            <a:pPr lvl="1" indent="0">
              <a:buNone/>
            </a:pPr>
            <a:endParaRPr lang="fr-FR" sz="1400" dirty="0">
              <a:solidFill>
                <a:srgbClr val="FF0000"/>
              </a:solidFill>
            </a:endParaRPr>
          </a:p>
          <a:p>
            <a:pPr marL="285750" indent="-285750">
              <a:buFont typeface="Wingdings" panose="05000000000000000000" pitchFamily="2" charset="2"/>
              <a:buChar char="Ø"/>
            </a:pPr>
            <a:r>
              <a:rPr lang="fr-FR" b="1" dirty="0"/>
              <a:t>Phase 1 :</a:t>
            </a:r>
          </a:p>
          <a:p>
            <a:r>
              <a:rPr lang="fr-FR" dirty="0"/>
              <a:t>	</a:t>
            </a:r>
            <a:r>
              <a:rPr lang="fr-FR" dirty="0">
                <a:solidFill>
                  <a:srgbClr val="FF0000"/>
                </a:solidFill>
              </a:rPr>
              <a:t>o dépôt des lettres d’intention sur le site dédié de l'ANR</a:t>
            </a:r>
          </a:p>
          <a:p>
            <a:r>
              <a:rPr lang="fr-FR" dirty="0">
                <a:solidFill>
                  <a:srgbClr val="FF0000"/>
                </a:solidFill>
              </a:rPr>
              <a:t>	o examen de la recevabilité des dossiers par l’ANR</a:t>
            </a:r>
          </a:p>
          <a:p>
            <a:r>
              <a:rPr lang="fr-FR" dirty="0"/>
              <a:t>	</a:t>
            </a:r>
          </a:p>
          <a:p>
            <a:r>
              <a:rPr lang="fr-FR" dirty="0"/>
              <a:t>	</a:t>
            </a:r>
            <a:r>
              <a:rPr lang="fr-FR" dirty="0">
                <a:solidFill>
                  <a:schemeClr val="accent1">
                    <a:lumMod val="60000"/>
                    <a:lumOff val="40000"/>
                  </a:schemeClr>
                </a:solidFill>
              </a:rPr>
              <a:t>o analyse et sélection des lettres d’intention par les directeurs de programme, le Comité 	opérationnel et le Comité Scientifique et Technique du PEPR, en association avec le Président du comité 	d’évaluation des projets complets</a:t>
            </a:r>
          </a:p>
          <a:p>
            <a:r>
              <a:rPr lang="fr-FR" dirty="0">
                <a:solidFill>
                  <a:schemeClr val="accent1">
                    <a:lumMod val="60000"/>
                    <a:lumOff val="40000"/>
                  </a:schemeClr>
                </a:solidFill>
              </a:rPr>
              <a:t>	o identification de porteurs de projets et de consortium associés qui pourront déposer un projet 	complet</a:t>
            </a:r>
          </a:p>
          <a:p>
            <a:pPr marL="285750" indent="-285750">
              <a:buFont typeface="Wingdings" panose="05000000000000000000" pitchFamily="2" charset="2"/>
              <a:buChar char="Ø"/>
            </a:pPr>
            <a:r>
              <a:rPr lang="fr-FR" b="1" dirty="0"/>
              <a:t>Phase 2 :</a:t>
            </a:r>
          </a:p>
          <a:p>
            <a:r>
              <a:rPr lang="fr-FR" dirty="0"/>
              <a:t>	</a:t>
            </a:r>
            <a:r>
              <a:rPr lang="fr-FR" dirty="0">
                <a:solidFill>
                  <a:srgbClr val="00B050"/>
                </a:solidFill>
              </a:rPr>
              <a:t>o rédaction de projets complets issus des lettres d’intentions après identification par projet 	d’un porteur et d’un consortium</a:t>
            </a:r>
          </a:p>
          <a:p>
            <a:r>
              <a:rPr lang="fr-FR" dirty="0">
                <a:solidFill>
                  <a:srgbClr val="00B050"/>
                </a:solidFill>
              </a:rPr>
              <a:t>	o dépôt des projets sur le site dédié de l’ANR</a:t>
            </a:r>
          </a:p>
          <a:p>
            <a:r>
              <a:rPr lang="fr-FR" dirty="0">
                <a:solidFill>
                  <a:srgbClr val="00B050"/>
                </a:solidFill>
              </a:rPr>
              <a:t>	o examen de la recevabilité des dossiers par l’ANR</a:t>
            </a:r>
          </a:p>
          <a:p>
            <a:r>
              <a:rPr lang="fr-FR" dirty="0">
                <a:solidFill>
                  <a:srgbClr val="00B050"/>
                </a:solidFill>
              </a:rPr>
              <a:t>	o évaluation par un jury international géré par l’ANR.</a:t>
            </a:r>
          </a:p>
          <a:p>
            <a:pPr marL="702891" lvl="2" indent="0">
              <a:spcBef>
                <a:spcPts val="0"/>
              </a:spcBef>
              <a:spcAft>
                <a:spcPts val="0"/>
              </a:spcAft>
              <a:buSzTx/>
              <a:buNone/>
              <a:defRPr/>
            </a:pPr>
            <a:r>
              <a:rPr lang="fr-FR" sz="1100" dirty="0">
                <a:solidFill>
                  <a:prstClr val="black"/>
                </a:solidFill>
              </a:rPr>
              <a:t>	</a:t>
            </a:r>
          </a:p>
          <a:p>
            <a:endParaRPr lang="fr-FR" sz="1100" dirty="0">
              <a:solidFill>
                <a:srgbClr val="FF0000"/>
              </a:solidFill>
            </a:endParaRPr>
          </a:p>
        </p:txBody>
      </p:sp>
      <p:sp>
        <p:nvSpPr>
          <p:cNvPr id="3" name="ZoneTexte 2">
            <a:extLst>
              <a:ext uri="{FF2B5EF4-FFF2-40B4-BE49-F238E27FC236}">
                <a16:creationId xmlns:a16="http://schemas.microsoft.com/office/drawing/2014/main" id="{ACCEAC9C-8F30-4BB4-B218-6629C9EBA86A}"/>
              </a:ext>
            </a:extLst>
          </p:cNvPr>
          <p:cNvSpPr txBox="1"/>
          <p:nvPr/>
        </p:nvSpPr>
        <p:spPr>
          <a:xfrm>
            <a:off x="85725" y="1250142"/>
            <a:ext cx="1521619" cy="369332"/>
          </a:xfrm>
          <a:prstGeom prst="rect">
            <a:avLst/>
          </a:prstGeom>
          <a:noFill/>
        </p:spPr>
        <p:txBody>
          <a:bodyPr wrap="square" rtlCol="0">
            <a:spAutoFit/>
          </a:bodyPr>
          <a:lstStyle/>
          <a:p>
            <a:r>
              <a:rPr lang="fr-FR" dirty="0">
                <a:solidFill>
                  <a:srgbClr val="FF0000"/>
                </a:solidFill>
              </a:rPr>
              <a:t>Etape 1</a:t>
            </a:r>
          </a:p>
        </p:txBody>
      </p:sp>
      <p:sp>
        <p:nvSpPr>
          <p:cNvPr id="6" name="ZoneTexte 5">
            <a:extLst>
              <a:ext uri="{FF2B5EF4-FFF2-40B4-BE49-F238E27FC236}">
                <a16:creationId xmlns:a16="http://schemas.microsoft.com/office/drawing/2014/main" id="{E51579E5-8A23-437B-BC7C-039447BD31AA}"/>
              </a:ext>
            </a:extLst>
          </p:cNvPr>
          <p:cNvSpPr txBox="1"/>
          <p:nvPr/>
        </p:nvSpPr>
        <p:spPr>
          <a:xfrm>
            <a:off x="0" y="2300528"/>
            <a:ext cx="1521619" cy="369332"/>
          </a:xfrm>
          <a:prstGeom prst="rect">
            <a:avLst/>
          </a:prstGeom>
          <a:noFill/>
        </p:spPr>
        <p:txBody>
          <a:bodyPr wrap="square" rtlCol="0">
            <a:spAutoFit/>
          </a:bodyPr>
          <a:lstStyle/>
          <a:p>
            <a:r>
              <a:rPr lang="fr-FR" dirty="0">
                <a:solidFill>
                  <a:schemeClr val="accent1">
                    <a:lumMod val="60000"/>
                    <a:lumOff val="40000"/>
                  </a:schemeClr>
                </a:solidFill>
              </a:rPr>
              <a:t>Etape 2</a:t>
            </a:r>
          </a:p>
        </p:txBody>
      </p:sp>
      <p:sp>
        <p:nvSpPr>
          <p:cNvPr id="8" name="ZoneTexte 7">
            <a:extLst>
              <a:ext uri="{FF2B5EF4-FFF2-40B4-BE49-F238E27FC236}">
                <a16:creationId xmlns:a16="http://schemas.microsoft.com/office/drawing/2014/main" id="{E0A7DEC3-CD43-4F80-A8AC-1C1E8D13DC60}"/>
              </a:ext>
            </a:extLst>
          </p:cNvPr>
          <p:cNvSpPr txBox="1"/>
          <p:nvPr/>
        </p:nvSpPr>
        <p:spPr>
          <a:xfrm>
            <a:off x="96440" y="3950142"/>
            <a:ext cx="1521619" cy="369332"/>
          </a:xfrm>
          <a:prstGeom prst="rect">
            <a:avLst/>
          </a:prstGeom>
          <a:noFill/>
        </p:spPr>
        <p:txBody>
          <a:bodyPr wrap="square" rtlCol="0">
            <a:spAutoFit/>
          </a:bodyPr>
          <a:lstStyle/>
          <a:p>
            <a:r>
              <a:rPr lang="fr-FR" dirty="0">
                <a:solidFill>
                  <a:srgbClr val="00B050"/>
                </a:solidFill>
              </a:rPr>
              <a:t>Etape 3</a:t>
            </a:r>
          </a:p>
        </p:txBody>
      </p:sp>
    </p:spTree>
    <p:extLst>
      <p:ext uri="{BB962C8B-B14F-4D97-AF65-F5344CB8AC3E}">
        <p14:creationId xmlns:p14="http://schemas.microsoft.com/office/powerpoint/2010/main" val="118111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0350" y="554026"/>
            <a:ext cx="7923650" cy="540000"/>
          </a:xfrm>
        </p:spPr>
        <p:txBody>
          <a:bodyPr/>
          <a:lstStyle/>
          <a:p>
            <a:r>
              <a:rPr lang="fr-FR" dirty="0"/>
              <a:t>Principales caractéristiques des projets déposés en phase 1</a:t>
            </a:r>
          </a:p>
        </p:txBody>
      </p:sp>
      <p:sp>
        <p:nvSpPr>
          <p:cNvPr id="4" name="Espace réservé du pied de page 3"/>
          <p:cNvSpPr>
            <a:spLocks noGrp="1"/>
          </p:cNvSpPr>
          <p:nvPr>
            <p:ph type="ftr" sz="quarter" idx="11"/>
          </p:nvPr>
        </p:nvSpPr>
        <p:spPr/>
        <p:txBody>
          <a:bodyPr/>
          <a:lstStyle/>
          <a:p>
            <a:pPr algn="r"/>
            <a:r>
              <a:rPr lang="fr-FR"/>
              <a:t>  </a:t>
            </a:r>
            <a:endParaRPr lang="fr-FR" dirty="0"/>
          </a:p>
        </p:txBody>
      </p:sp>
      <p:sp>
        <p:nvSpPr>
          <p:cNvPr id="9" name="Espace réservé du texte 6">
            <a:extLst>
              <a:ext uri="{FF2B5EF4-FFF2-40B4-BE49-F238E27FC236}">
                <a16:creationId xmlns:a16="http://schemas.microsoft.com/office/drawing/2014/main" id="{76170709-25C0-470B-A1DC-4DA9E585438F}"/>
              </a:ext>
            </a:extLst>
          </p:cNvPr>
          <p:cNvSpPr txBox="1">
            <a:spLocks/>
          </p:cNvSpPr>
          <p:nvPr/>
        </p:nvSpPr>
        <p:spPr bwMode="gray">
          <a:xfrm>
            <a:off x="359569" y="1221750"/>
            <a:ext cx="8424862" cy="2700000"/>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1400" kern="1200">
                <a:solidFill>
                  <a:schemeClr val="tx1"/>
                </a:solidFill>
                <a:latin typeface="+mn-lt"/>
                <a:ea typeface="+mn-ea"/>
                <a:cs typeface="+mn-cs"/>
              </a:defRPr>
            </a:lvl1pPr>
            <a:lvl2pPr marL="352057" indent="-171450" algn="l" defTabSz="914378"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2pPr>
            <a:lvl3pPr marL="531441" indent="-171450" algn="l" defTabSz="914378" rtl="0" eaLnBrk="1" latinLnBrk="0" hangingPunct="1">
              <a:lnSpc>
                <a:spcPct val="100000"/>
              </a:lnSpc>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436" indent="-171450"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891432" indent="-171450" algn="l" defTabSz="914378" rtl="0" eaLnBrk="1" latinLnBrk="0" hangingPunct="1">
              <a:lnSpc>
                <a:spcPct val="100000"/>
              </a:lnSpc>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Ø"/>
            </a:pPr>
            <a:r>
              <a:rPr lang="fr-FR" dirty="0"/>
              <a:t>Chaque proposition doit associer à minima 2 structures de recherche relevant de 2 établissements et/ou organismes de recherche différents.</a:t>
            </a:r>
          </a:p>
          <a:p>
            <a:pPr marL="285750" indent="-285750">
              <a:buFont typeface="Wingdings" panose="05000000000000000000" pitchFamily="2" charset="2"/>
              <a:buChar char="Ø"/>
            </a:pPr>
            <a:endParaRPr lang="fr-FR" sz="600" dirty="0">
              <a:solidFill>
                <a:srgbClr val="FF0000"/>
              </a:solidFill>
            </a:endParaRPr>
          </a:p>
          <a:p>
            <a:pPr marL="285750" indent="-285750">
              <a:buFont typeface="Wingdings" panose="05000000000000000000" pitchFamily="2" charset="2"/>
              <a:buChar char="Ø"/>
            </a:pPr>
            <a:r>
              <a:rPr lang="fr-FR" dirty="0"/>
              <a:t>L’aide demandée devra être d’un montant minimum de 800 k€ et au maximum de 1,5M€. </a:t>
            </a:r>
          </a:p>
          <a:p>
            <a:pPr marL="285750" indent="-285750">
              <a:buFont typeface="Wingdings" panose="05000000000000000000" pitchFamily="2" charset="2"/>
              <a:buChar char="Ø"/>
            </a:pPr>
            <a:endParaRPr lang="fr-FR" sz="600" dirty="0"/>
          </a:p>
          <a:p>
            <a:pPr marL="285750" indent="-285750">
              <a:buFont typeface="Wingdings" panose="05000000000000000000" pitchFamily="2" charset="2"/>
              <a:buChar char="Ø"/>
            </a:pPr>
            <a:r>
              <a:rPr lang="fr-FR" dirty="0"/>
              <a:t>La proposition aura une durée inférieure ou égale à 42 mois. </a:t>
            </a:r>
          </a:p>
          <a:p>
            <a:pPr marL="285750" indent="-285750">
              <a:buFont typeface="Wingdings" panose="05000000000000000000" pitchFamily="2" charset="2"/>
              <a:buChar char="Ø"/>
            </a:pPr>
            <a:endParaRPr lang="fr-FR" sz="600" dirty="0"/>
          </a:p>
          <a:p>
            <a:pPr marL="285750" indent="-285750">
              <a:buFont typeface="Wingdings" panose="05000000000000000000" pitchFamily="2" charset="2"/>
              <a:buChar char="Ø"/>
            </a:pPr>
            <a:r>
              <a:rPr lang="fr-FR" dirty="0"/>
              <a:t>Dépenses éligibles dans cadre ANR classique (RH, fonctionnement, investissement) - Portage par un seul organisme/établissement - Pas d’engagement signé des personnes habilitées dans nos établissements/organismes au stade de la lettre de mission.</a:t>
            </a:r>
          </a:p>
          <a:p>
            <a:pPr marL="285750" indent="-285750">
              <a:buFont typeface="Wingdings" panose="05000000000000000000" pitchFamily="2" charset="2"/>
              <a:buChar char="Ø"/>
            </a:pPr>
            <a:endParaRPr lang="fr-FR" sz="600" dirty="0"/>
          </a:p>
          <a:p>
            <a:pPr marL="285750" indent="-285750">
              <a:buFont typeface="Wingdings" panose="05000000000000000000" pitchFamily="2" charset="2"/>
              <a:buChar char="Ø"/>
            </a:pPr>
            <a:r>
              <a:rPr lang="fr-FR" dirty="0"/>
              <a:t>Restrictions : </a:t>
            </a:r>
          </a:p>
          <a:p>
            <a:pPr marL="637807" lvl="1" indent="-285750">
              <a:buFont typeface="Wingdings" panose="05000000000000000000" pitchFamily="2" charset="2"/>
              <a:buChar char="Ø"/>
            </a:pPr>
            <a:r>
              <a:rPr lang="fr-FR" dirty="0"/>
              <a:t>Un même responsable du projet ne pourra être porteur que d’un seul projet du PEPR 5G et Réseaux du Futur. </a:t>
            </a:r>
          </a:p>
          <a:p>
            <a:pPr marL="637807" lvl="1" indent="-285750">
              <a:buFont typeface="Wingdings" panose="05000000000000000000" pitchFamily="2" charset="2"/>
              <a:buChar char="Ø"/>
            </a:pPr>
            <a:r>
              <a:rPr lang="fr-FR" dirty="0"/>
              <a:t>Les responsables des projets du PEPR 5G et Réseaux du Futur en cours ne pourront pas être impliqués dans les projets déposés. </a:t>
            </a:r>
          </a:p>
          <a:p>
            <a:pPr marL="285750" indent="-285750">
              <a:buFont typeface="Wingdings" panose="05000000000000000000" pitchFamily="2" charset="2"/>
              <a:buChar char="Ø"/>
            </a:pPr>
            <a:endParaRPr lang="fr-FR" dirty="0"/>
          </a:p>
        </p:txBody>
      </p:sp>
    </p:spTree>
    <p:extLst>
      <p:ext uri="{BB962C8B-B14F-4D97-AF65-F5344CB8AC3E}">
        <p14:creationId xmlns:p14="http://schemas.microsoft.com/office/powerpoint/2010/main" val="402291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87C2E21D-B374-7A6C-CCCE-03F52E4764B7}"/>
              </a:ext>
            </a:extLst>
          </p:cNvPr>
          <p:cNvSpPr>
            <a:spLocks noGrp="1"/>
          </p:cNvSpPr>
          <p:nvPr>
            <p:ph type="title"/>
          </p:nvPr>
        </p:nvSpPr>
        <p:spPr>
          <a:xfrm>
            <a:off x="475819" y="894103"/>
            <a:ext cx="8424000" cy="540000"/>
          </a:xfrm>
        </p:spPr>
        <p:txBody>
          <a:bodyPr/>
          <a:lstStyle/>
          <a:p>
            <a:r>
              <a:rPr lang="en-GB" dirty="0">
                <a:solidFill>
                  <a:srgbClr val="3F589E"/>
                </a:solidFill>
              </a:rPr>
              <a:t>Agenda</a:t>
            </a:r>
          </a:p>
        </p:txBody>
      </p:sp>
      <p:sp>
        <p:nvSpPr>
          <p:cNvPr id="5" name="Rectangle 4">
            <a:extLst>
              <a:ext uri="{FF2B5EF4-FFF2-40B4-BE49-F238E27FC236}">
                <a16:creationId xmlns:a16="http://schemas.microsoft.com/office/drawing/2014/main" id="{47B93A59-57C0-48AB-8F80-CF11BFEFD2E1}"/>
              </a:ext>
            </a:extLst>
          </p:cNvPr>
          <p:cNvSpPr/>
          <p:nvPr/>
        </p:nvSpPr>
        <p:spPr>
          <a:xfrm>
            <a:off x="217435" y="1365782"/>
            <a:ext cx="8450746" cy="1908215"/>
          </a:xfrm>
          <a:prstGeom prst="rect">
            <a:avLst/>
          </a:prstGeom>
        </p:spPr>
        <p:txBody>
          <a:bodyPr wrap="square">
            <a:spAutoFit/>
          </a:bodyPr>
          <a:lstStyle/>
          <a:p>
            <a:pPr marL="285750" indent="-285750">
              <a:buFont typeface="Wingdings" panose="05000000000000000000" pitchFamily="2" charset="2"/>
              <a:buChar char="§"/>
            </a:pPr>
            <a:r>
              <a:rPr lang="fr-FR" sz="1600" dirty="0"/>
              <a:t>Présentation du PEPR et de ses projets en cours</a:t>
            </a:r>
          </a:p>
          <a:p>
            <a:endParaRPr lang="fr-FR" sz="1600" dirty="0"/>
          </a:p>
          <a:p>
            <a:pPr marL="285750" indent="-285750">
              <a:buFont typeface="Wingdings" panose="05000000000000000000" pitchFamily="2" charset="2"/>
              <a:buChar char="§"/>
            </a:pPr>
            <a:r>
              <a:rPr lang="fr-FR" sz="1600" dirty="0"/>
              <a:t>Positionnement de l’AAP « Architectures, techniques et technologies émergentes » et modalités pour répondre</a:t>
            </a:r>
          </a:p>
          <a:p>
            <a:endParaRPr lang="fr-FR" sz="1600" dirty="0"/>
          </a:p>
          <a:p>
            <a:pPr marL="285750" indent="-285750">
              <a:buFont typeface="Wingdings" panose="05000000000000000000" pitchFamily="2" charset="2"/>
              <a:buChar char="§"/>
            </a:pPr>
            <a:r>
              <a:rPr lang="fr-FR" sz="1600" dirty="0"/>
              <a:t>Réponse aux questions</a:t>
            </a:r>
          </a:p>
          <a:p>
            <a:pPr marL="285750" indent="-285750">
              <a:buFont typeface="Wingdings" panose="05000000000000000000" pitchFamily="2" charset="2"/>
              <a:buChar char="§"/>
            </a:pPr>
            <a:endParaRPr lang="fr-FR" sz="1100" dirty="0"/>
          </a:p>
          <a:p>
            <a:pPr marL="285750" indent="-285750">
              <a:buFont typeface="Wingdings" panose="05000000000000000000" pitchFamily="2" charset="2"/>
              <a:buChar char="§"/>
            </a:pPr>
            <a:endParaRPr lang="fr-FR" sz="1100" dirty="0"/>
          </a:p>
        </p:txBody>
      </p:sp>
    </p:spTree>
    <p:extLst>
      <p:ext uri="{BB962C8B-B14F-4D97-AF65-F5344CB8AC3E}">
        <p14:creationId xmlns:p14="http://schemas.microsoft.com/office/powerpoint/2010/main" val="421151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B75BB8-1D81-4340-A488-4BA207D18B30}"/>
              </a:ext>
            </a:extLst>
          </p:cNvPr>
          <p:cNvSpPr>
            <a:spLocks noGrp="1"/>
          </p:cNvSpPr>
          <p:nvPr>
            <p:ph type="ftr" sz="quarter" idx="11"/>
          </p:nvPr>
        </p:nvSpPr>
        <p:spPr/>
        <p:txBody>
          <a:bodyPr/>
          <a:lstStyle/>
          <a:p>
            <a:pPr algn="r"/>
            <a:r>
              <a:rPr lang="fr-FR"/>
              <a:t>  </a:t>
            </a:r>
            <a:endParaRPr lang="fr-FR" dirty="0"/>
          </a:p>
        </p:txBody>
      </p:sp>
      <p:sp>
        <p:nvSpPr>
          <p:cNvPr id="8" name="Rectangle 7">
            <a:extLst>
              <a:ext uri="{FF2B5EF4-FFF2-40B4-BE49-F238E27FC236}">
                <a16:creationId xmlns:a16="http://schemas.microsoft.com/office/drawing/2014/main" id="{57144D64-C988-47C0-89C4-758477F87488}"/>
              </a:ext>
            </a:extLst>
          </p:cNvPr>
          <p:cNvSpPr/>
          <p:nvPr/>
        </p:nvSpPr>
        <p:spPr>
          <a:xfrm>
            <a:off x="128588" y="1073627"/>
            <a:ext cx="8943975" cy="3416320"/>
          </a:xfrm>
          <a:prstGeom prst="rect">
            <a:avLst/>
          </a:prstGeom>
        </p:spPr>
        <p:txBody>
          <a:bodyPr wrap="square">
            <a:spAutoFit/>
          </a:bodyPr>
          <a:lstStyle/>
          <a:p>
            <a:r>
              <a:rPr lang="fr-FR" sz="1600" dirty="0"/>
              <a:t>1 -Présentation des concepts à développer 				</a:t>
            </a:r>
            <a:r>
              <a:rPr lang="fr-FR" sz="1600" dirty="0">
                <a:solidFill>
                  <a:srgbClr val="3F589E"/>
                </a:solidFill>
              </a:rPr>
              <a:t>(environ 1page) </a:t>
            </a:r>
          </a:p>
          <a:p>
            <a:endParaRPr lang="fr-FR" sz="1600" dirty="0"/>
          </a:p>
          <a:p>
            <a:r>
              <a:rPr lang="fr-FR" sz="1600" dirty="0"/>
              <a:t>2- Objectifs de la proposition et positionnement par rapport à l’état de l’art </a:t>
            </a:r>
          </a:p>
          <a:p>
            <a:r>
              <a:rPr lang="fr-FR" sz="1600" dirty="0">
                <a:solidFill>
                  <a:srgbClr val="3F589E"/>
                </a:solidFill>
              </a:rPr>
              <a:t>							(environ 0,5 page) </a:t>
            </a:r>
          </a:p>
          <a:p>
            <a:endParaRPr lang="fr-FR" sz="1600" dirty="0"/>
          </a:p>
          <a:p>
            <a:r>
              <a:rPr lang="fr-FR" sz="1600" dirty="0"/>
              <a:t>3- Impact potentiel et cas d’usage 				</a:t>
            </a:r>
            <a:r>
              <a:rPr lang="fr-FR" sz="1600" dirty="0">
                <a:solidFill>
                  <a:srgbClr val="3F589E"/>
                </a:solidFill>
              </a:rPr>
              <a:t>(environ 0,5 page) </a:t>
            </a:r>
          </a:p>
          <a:p>
            <a:endParaRPr lang="fr-FR" sz="1600" dirty="0"/>
          </a:p>
          <a:p>
            <a:r>
              <a:rPr lang="fr-FR" sz="1600" dirty="0"/>
              <a:t>4- Verrous à lever et plan d’actions associé (objectifs spécifiques, livrables, </a:t>
            </a:r>
            <a:r>
              <a:rPr lang="fr-FR" sz="1600" dirty="0" err="1"/>
              <a:t>milestones</a:t>
            </a:r>
            <a:r>
              <a:rPr lang="fr-FR" sz="1600" dirty="0"/>
              <a:t>) 									</a:t>
            </a:r>
            <a:r>
              <a:rPr lang="fr-FR" sz="1600" dirty="0">
                <a:solidFill>
                  <a:srgbClr val="3F589E"/>
                </a:solidFill>
              </a:rPr>
              <a:t>(environ 2 pages) </a:t>
            </a:r>
          </a:p>
          <a:p>
            <a:endParaRPr lang="fr-FR" sz="1600" dirty="0"/>
          </a:p>
          <a:p>
            <a:r>
              <a:rPr lang="fr-FR" sz="1600" dirty="0"/>
              <a:t>5- Consortium 						</a:t>
            </a:r>
            <a:r>
              <a:rPr lang="fr-FR" sz="1600" dirty="0">
                <a:solidFill>
                  <a:srgbClr val="3F589E"/>
                </a:solidFill>
              </a:rPr>
              <a:t>(environ1 page) </a:t>
            </a:r>
          </a:p>
          <a:p>
            <a:endParaRPr lang="fr-FR" sz="1600" dirty="0"/>
          </a:p>
          <a:p>
            <a:r>
              <a:rPr lang="fr-FR" sz="1600" dirty="0"/>
              <a:t>6 - Annexe : Éléments financiers, durée, ETP impliqués 			</a:t>
            </a:r>
            <a:r>
              <a:rPr lang="fr-FR" sz="1600" dirty="0">
                <a:solidFill>
                  <a:srgbClr val="3F589E"/>
                </a:solidFill>
              </a:rPr>
              <a:t>(tableau)</a:t>
            </a:r>
          </a:p>
        </p:txBody>
      </p:sp>
      <p:sp>
        <p:nvSpPr>
          <p:cNvPr id="9" name="Titre 1">
            <a:extLst>
              <a:ext uri="{FF2B5EF4-FFF2-40B4-BE49-F238E27FC236}">
                <a16:creationId xmlns:a16="http://schemas.microsoft.com/office/drawing/2014/main" id="{EA3A5B3E-7335-4961-A32E-1F326F895DD2}"/>
              </a:ext>
            </a:extLst>
          </p:cNvPr>
          <p:cNvSpPr>
            <a:spLocks noGrp="1"/>
          </p:cNvSpPr>
          <p:nvPr>
            <p:ph type="title"/>
          </p:nvPr>
        </p:nvSpPr>
        <p:spPr>
          <a:xfrm>
            <a:off x="1220350" y="554026"/>
            <a:ext cx="7923650" cy="540000"/>
          </a:xfrm>
        </p:spPr>
        <p:txBody>
          <a:bodyPr/>
          <a:lstStyle/>
          <a:p>
            <a:r>
              <a:rPr lang="fr-FR" dirty="0"/>
              <a:t>Format de la lettre d’intention</a:t>
            </a:r>
          </a:p>
        </p:txBody>
      </p:sp>
    </p:spTree>
    <p:extLst>
      <p:ext uri="{BB962C8B-B14F-4D97-AF65-F5344CB8AC3E}">
        <p14:creationId xmlns:p14="http://schemas.microsoft.com/office/powerpoint/2010/main" val="247966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B75BB8-1D81-4340-A488-4BA207D18B30}"/>
              </a:ext>
            </a:extLst>
          </p:cNvPr>
          <p:cNvSpPr>
            <a:spLocks noGrp="1"/>
          </p:cNvSpPr>
          <p:nvPr>
            <p:ph type="ftr" sz="quarter" idx="11"/>
          </p:nvPr>
        </p:nvSpPr>
        <p:spPr/>
        <p:txBody>
          <a:bodyPr/>
          <a:lstStyle/>
          <a:p>
            <a:pPr algn="r"/>
            <a:r>
              <a:rPr lang="fr-FR"/>
              <a:t>  </a:t>
            </a:r>
            <a:endParaRPr lang="fr-FR" dirty="0"/>
          </a:p>
        </p:txBody>
      </p:sp>
      <p:sp>
        <p:nvSpPr>
          <p:cNvPr id="8" name="Rectangle 7">
            <a:extLst>
              <a:ext uri="{FF2B5EF4-FFF2-40B4-BE49-F238E27FC236}">
                <a16:creationId xmlns:a16="http://schemas.microsoft.com/office/drawing/2014/main" id="{57144D64-C988-47C0-89C4-758477F87488}"/>
              </a:ext>
            </a:extLst>
          </p:cNvPr>
          <p:cNvSpPr/>
          <p:nvPr/>
        </p:nvSpPr>
        <p:spPr>
          <a:xfrm>
            <a:off x="128588" y="1073627"/>
            <a:ext cx="8943975" cy="2862322"/>
          </a:xfrm>
          <a:prstGeom prst="rect">
            <a:avLst/>
          </a:prstGeom>
        </p:spPr>
        <p:txBody>
          <a:bodyPr wrap="square">
            <a:spAutoFit/>
          </a:bodyPr>
          <a:lstStyle/>
          <a:p>
            <a:pPr marL="285750" indent="-285750">
              <a:buFont typeface="Wingdings" panose="05000000000000000000" pitchFamily="2" charset="2"/>
              <a:buChar char="Ø"/>
            </a:pPr>
            <a:r>
              <a:rPr lang="fr-FR" dirty="0"/>
              <a:t>Date limite de dépôt des lettres d’intention</a:t>
            </a:r>
          </a:p>
          <a:p>
            <a:endParaRPr lang="fr-FR" dirty="0">
              <a:solidFill>
                <a:srgbClr val="C00000"/>
              </a:solidFill>
            </a:endParaRPr>
          </a:p>
          <a:p>
            <a:pPr algn="ctr"/>
            <a:r>
              <a:rPr lang="fr-FR" dirty="0">
                <a:solidFill>
                  <a:srgbClr val="C00000"/>
                </a:solidFill>
              </a:rPr>
              <a:t>21 janvier 2025 à 11h </a:t>
            </a:r>
          </a:p>
          <a:p>
            <a:pPr algn="ctr"/>
            <a:r>
              <a:rPr lang="fr-FR" dirty="0"/>
              <a:t>sur le site </a:t>
            </a:r>
            <a:r>
              <a:rPr lang="fr-FR" dirty="0">
                <a:hlinkClick r:id="rId2"/>
              </a:rPr>
              <a:t>https://france2030.agencerecherche.fr/PEPR-5G-AAP-2024-lettre</a:t>
            </a:r>
            <a:endParaRPr lang="fr-FR" dirty="0"/>
          </a:p>
          <a:p>
            <a:pPr algn="ctr"/>
            <a:endParaRPr lang="fr-FR" dirty="0"/>
          </a:p>
          <a:p>
            <a:pPr marL="285750" indent="-285750">
              <a:buFont typeface="Wingdings" panose="05000000000000000000" pitchFamily="2" charset="2"/>
              <a:buChar char="Ø"/>
            </a:pPr>
            <a:r>
              <a:rPr lang="fr-FR" dirty="0"/>
              <a:t>Date prévisionnelle limite de dépôt des projets complets : 22 avril 2025 à 11h</a:t>
            </a:r>
          </a:p>
          <a:p>
            <a:pPr marL="285750" indent="-285750">
              <a:buFont typeface="Wingdings" panose="05000000000000000000" pitchFamily="2" charset="2"/>
              <a:buChar char="Ø"/>
            </a:pPr>
            <a:endParaRPr lang="fr-FR" dirty="0">
              <a:solidFill>
                <a:srgbClr val="3F589E"/>
              </a:solidFill>
            </a:endParaRPr>
          </a:p>
          <a:p>
            <a:pPr marL="285750" indent="-285750">
              <a:buFont typeface="Wingdings" panose="05000000000000000000" pitchFamily="2" charset="2"/>
              <a:buChar char="Ø"/>
            </a:pPr>
            <a:r>
              <a:rPr lang="fr-FR" dirty="0"/>
              <a:t>Période prévisionnelle de To des projets retenus : fin 2025 – début 2026</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p:txBody>
      </p:sp>
      <p:sp>
        <p:nvSpPr>
          <p:cNvPr id="9" name="Titre 1">
            <a:extLst>
              <a:ext uri="{FF2B5EF4-FFF2-40B4-BE49-F238E27FC236}">
                <a16:creationId xmlns:a16="http://schemas.microsoft.com/office/drawing/2014/main" id="{EA3A5B3E-7335-4961-A32E-1F326F895DD2}"/>
              </a:ext>
            </a:extLst>
          </p:cNvPr>
          <p:cNvSpPr>
            <a:spLocks noGrp="1"/>
          </p:cNvSpPr>
          <p:nvPr>
            <p:ph type="title"/>
          </p:nvPr>
        </p:nvSpPr>
        <p:spPr>
          <a:xfrm>
            <a:off x="1220350" y="554026"/>
            <a:ext cx="7923650" cy="540000"/>
          </a:xfrm>
        </p:spPr>
        <p:txBody>
          <a:bodyPr/>
          <a:lstStyle/>
          <a:p>
            <a:r>
              <a:rPr lang="fr-FR" dirty="0"/>
              <a:t>Dates importantes</a:t>
            </a:r>
          </a:p>
        </p:txBody>
      </p:sp>
    </p:spTree>
    <p:extLst>
      <p:ext uri="{BB962C8B-B14F-4D97-AF65-F5344CB8AC3E}">
        <p14:creationId xmlns:p14="http://schemas.microsoft.com/office/powerpoint/2010/main" val="341069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4000" y="278592"/>
            <a:ext cx="5452594" cy="540000"/>
          </a:xfrm>
        </p:spPr>
        <p:txBody>
          <a:bodyPr/>
          <a:lstStyle/>
          <a:p>
            <a:r>
              <a:rPr lang="fr-FR" dirty="0"/>
              <a:t>Soutien au montage de projets</a:t>
            </a:r>
          </a:p>
        </p:txBody>
      </p:sp>
      <p:sp>
        <p:nvSpPr>
          <p:cNvPr id="4" name="Espace réservé du pied de page 3"/>
          <p:cNvSpPr>
            <a:spLocks noGrp="1"/>
          </p:cNvSpPr>
          <p:nvPr>
            <p:ph type="ftr" sz="quarter" idx="11"/>
          </p:nvPr>
        </p:nvSpPr>
        <p:spPr/>
        <p:txBody>
          <a:bodyPr/>
          <a:lstStyle/>
          <a:p>
            <a:pPr algn="r"/>
            <a:r>
              <a:rPr lang="fr-FR"/>
              <a:t>  </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22</a:t>
            </a:fld>
            <a:endParaRPr lang="fr-FR" dirty="0"/>
          </a:p>
        </p:txBody>
      </p:sp>
      <p:sp>
        <p:nvSpPr>
          <p:cNvPr id="11" name="Rectangle 2">
            <a:extLst>
              <a:ext uri="{FF2B5EF4-FFF2-40B4-BE49-F238E27FC236}">
                <a16:creationId xmlns:a16="http://schemas.microsoft.com/office/drawing/2014/main" id="{1BF226E6-CD76-406A-B709-5D656909FA3A}"/>
              </a:ext>
            </a:extLst>
          </p:cNvPr>
          <p:cNvSpPr>
            <a:spLocks noChangeArrowheads="1"/>
          </p:cNvSpPr>
          <p:nvPr/>
        </p:nvSpPr>
        <p:spPr bwMode="auto">
          <a:xfrm>
            <a:off x="189309" y="940534"/>
            <a:ext cx="8765382"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fr-FR" sz="1600" b="1" dirty="0">
                <a:solidFill>
                  <a:srgbClr val="C00000"/>
                </a:solidFill>
              </a:rPr>
              <a:t>Contactez les directeurs du programme :</a:t>
            </a:r>
            <a:endParaRPr lang="fr-FR" sz="1600" b="1" dirty="0"/>
          </a:p>
          <a:p>
            <a:pPr lvl="0" algn="ctr" defTabSz="914400" eaLnBrk="0" fontAlgn="base" hangingPunct="0">
              <a:spcBef>
                <a:spcPct val="0"/>
              </a:spcBef>
              <a:spcAft>
                <a:spcPct val="0"/>
              </a:spcAft>
            </a:pPr>
            <a:r>
              <a:rPr lang="fr-FR" sz="1600" dirty="0"/>
              <a:t>dimitri.ktenas@cea.fr  -  daniel.kofman@telecom-paris.fr  -  serge.verdeyme@unilim.fr</a:t>
            </a:r>
          </a:p>
          <a:p>
            <a:pPr lvl="0" algn="ctr" defTabSz="914400" eaLnBrk="0" fontAlgn="base" hangingPunct="0">
              <a:spcBef>
                <a:spcPct val="0"/>
              </a:spcBef>
              <a:spcAft>
                <a:spcPct val="0"/>
              </a:spcAft>
            </a:pPr>
            <a:endParaRPr lang="fr-FR" sz="1600" dirty="0"/>
          </a:p>
          <a:p>
            <a:pPr lvl="0" algn="ctr" defTabSz="914400" eaLnBrk="0" fontAlgn="base" hangingPunct="0">
              <a:spcBef>
                <a:spcPct val="0"/>
              </a:spcBef>
              <a:spcAft>
                <a:spcPct val="0"/>
              </a:spcAft>
            </a:pPr>
            <a:r>
              <a:rPr lang="fr-FR" sz="1600" b="1" dirty="0">
                <a:solidFill>
                  <a:srgbClr val="C00000"/>
                </a:solidFill>
              </a:rPr>
              <a:t>Contactez l’ANR :</a:t>
            </a:r>
            <a:endParaRPr lang="fr-FR" sz="1600" b="1" dirty="0"/>
          </a:p>
          <a:p>
            <a:pPr lvl="0" algn="ctr" defTabSz="914400" eaLnBrk="0" fontAlgn="base" hangingPunct="0">
              <a:spcBef>
                <a:spcPct val="0"/>
              </a:spcBef>
              <a:spcAft>
                <a:spcPct val="0"/>
              </a:spcAft>
            </a:pPr>
            <a:r>
              <a:rPr lang="fr-FR" sz="1600" dirty="0"/>
              <a:t>PEPR-5G@agencerecherche.fr </a:t>
            </a:r>
          </a:p>
          <a:p>
            <a:pPr lvl="0" algn="ctr" defTabSz="914400" eaLnBrk="0" fontAlgn="base" hangingPunct="0">
              <a:spcBef>
                <a:spcPct val="0"/>
              </a:spcBef>
              <a:spcAft>
                <a:spcPct val="0"/>
              </a:spcAft>
            </a:pPr>
            <a:r>
              <a:rPr lang="fr-FR" sz="1600" dirty="0"/>
              <a:t>Chargé de Projet Scientifique : Pierre </a:t>
            </a:r>
            <a:r>
              <a:rPr lang="fr-FR" sz="1600" dirty="0" err="1"/>
              <a:t>Asplanato</a:t>
            </a:r>
            <a:r>
              <a:rPr lang="fr-FR" sz="1600" dirty="0"/>
              <a:t> Responsable d’Action : Thomas Noël</a:t>
            </a:r>
            <a:endParaRPr kumimoji="0" lang="fr-FR" altLang="fr-FR" sz="1600" b="0" i="0" u="none" strike="noStrike" cap="none" normalizeH="0" baseline="0" dirty="0">
              <a:ln>
                <a:noFill/>
              </a:ln>
              <a:solidFill>
                <a:srgbClr val="C00000"/>
              </a:solidFill>
              <a:effectLst/>
              <a:latin typeface="Marianne"/>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1600" dirty="0">
              <a:solidFill>
                <a:srgbClr val="C00000"/>
              </a:solidFill>
              <a:latin typeface="Marianne"/>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C00000"/>
                </a:solidFill>
                <a:effectLst/>
                <a:latin typeface="Marianne"/>
              </a:rPr>
              <a:t>Consultez le texte de l’appel sur le site de l’ANR : </a:t>
            </a:r>
            <a:endParaRPr kumimoji="0" lang="fr-FR" altLang="fr-FR" sz="1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arianne"/>
                <a:hlinkClick r:id="rId2"/>
              </a:rPr>
              <a:t>France 2030 - PEPR 5G et réseaux du futur - Appel à projets "Architectures, techniques et technologies émergentes" - 2024 | ANR</a:t>
            </a:r>
            <a:endParaRPr kumimoji="0" lang="fr-FR" altLang="fr-FR"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arianne"/>
              </a:rPr>
              <a:t> </a:t>
            </a:r>
            <a:r>
              <a:rPr kumimoji="0" lang="fr-FR" altLang="fr-FR" sz="1400" b="0" i="0" u="none" strike="noStrike" cap="none" normalizeH="0" baseline="0" dirty="0">
                <a:ln>
                  <a:noFill/>
                </a:ln>
                <a:solidFill>
                  <a:schemeClr val="tx1"/>
                </a:solidFill>
                <a:effectLst/>
                <a:latin typeface="Arial" panose="020B0604020202020204" pitchFamily="34" charset="0"/>
              </a:rPr>
              <a:t> </a:t>
            </a:r>
            <a:endParaRPr kumimoji="0" lang="fr-FR" altLang="fr-FR"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C00000"/>
                </a:solidFill>
                <a:effectLst/>
                <a:latin typeface="Marianne"/>
              </a:rPr>
              <a:t>Retrouvez cette présentation sur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Marianne"/>
                <a:hlinkClick r:id="rId3"/>
              </a:rPr>
              <a:t>https://pepr-futurenetworks.fr/en/the-pepr/</a:t>
            </a:r>
            <a:endParaRPr kumimoji="0" lang="fr-FR" altLang="fr-FR" sz="1200" b="0" i="0" u="none" strike="noStrike" cap="none" normalizeH="0" baseline="0" dirty="0">
              <a:ln>
                <a:noFill/>
              </a:ln>
              <a:solidFill>
                <a:srgbClr val="000000"/>
              </a:solidFill>
              <a:effectLst/>
              <a:latin typeface="Marianne"/>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1200" dirty="0">
              <a:solidFill>
                <a:srgbClr val="000000"/>
              </a:solidFill>
              <a:latin typeface="Marianne"/>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Marianne"/>
            </a:endParaRPr>
          </a:p>
        </p:txBody>
      </p:sp>
    </p:spTree>
    <p:extLst>
      <p:ext uri="{BB962C8B-B14F-4D97-AF65-F5344CB8AC3E}">
        <p14:creationId xmlns:p14="http://schemas.microsoft.com/office/powerpoint/2010/main" val="253338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4000" y="278592"/>
            <a:ext cx="5452594" cy="540000"/>
          </a:xfrm>
        </p:spPr>
        <p:txBody>
          <a:bodyPr/>
          <a:lstStyle/>
          <a:p>
            <a:r>
              <a:rPr lang="fr-FR" dirty="0"/>
              <a:t>Soutien au montage de projets</a:t>
            </a:r>
          </a:p>
        </p:txBody>
      </p:sp>
      <p:sp>
        <p:nvSpPr>
          <p:cNvPr id="4" name="Espace réservé du pied de page 3"/>
          <p:cNvSpPr>
            <a:spLocks noGrp="1"/>
          </p:cNvSpPr>
          <p:nvPr>
            <p:ph type="ftr" sz="quarter" idx="11"/>
          </p:nvPr>
        </p:nvSpPr>
        <p:spPr/>
        <p:txBody>
          <a:bodyPr/>
          <a:lstStyle/>
          <a:p>
            <a:pPr algn="r"/>
            <a:r>
              <a:rPr lang="fr-FR"/>
              <a:t>  </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23</a:t>
            </a:fld>
            <a:endParaRPr lang="fr-FR" dirty="0"/>
          </a:p>
        </p:txBody>
      </p:sp>
      <p:sp>
        <p:nvSpPr>
          <p:cNvPr id="11" name="Rectangle 2">
            <a:extLst>
              <a:ext uri="{FF2B5EF4-FFF2-40B4-BE49-F238E27FC236}">
                <a16:creationId xmlns:a16="http://schemas.microsoft.com/office/drawing/2014/main" id="{1BF226E6-CD76-406A-B709-5D656909FA3A}"/>
              </a:ext>
            </a:extLst>
          </p:cNvPr>
          <p:cNvSpPr>
            <a:spLocks noChangeArrowheads="1"/>
          </p:cNvSpPr>
          <p:nvPr/>
        </p:nvSpPr>
        <p:spPr bwMode="auto">
          <a:xfrm>
            <a:off x="18618" y="415680"/>
            <a:ext cx="876538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1200" dirty="0">
              <a:solidFill>
                <a:srgbClr val="000000"/>
              </a:solidFill>
              <a:latin typeface="Marianne"/>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Marianne"/>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b="1" dirty="0">
                <a:latin typeface="Marianne"/>
              </a:rPr>
              <a:t>Proposition d’un second webinaire,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b="1" dirty="0">
                <a:solidFill>
                  <a:schemeClr val="accent2"/>
                </a:solidFill>
                <a:latin typeface="Marianne"/>
              </a:rPr>
              <a:t>le 7 janvier à 11h</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b="1" dirty="0">
                <a:latin typeface="Marianne"/>
              </a:rPr>
              <a:t>Lien : </a:t>
            </a:r>
          </a:p>
          <a:p>
            <a:r>
              <a:rPr lang="fr-FR" sz="1600" u="sng" dirty="0">
                <a:hlinkClick r:id="rId2"/>
              </a:rPr>
              <a:t>https://telecom-paris.zoom.us/j/92233137587?pwd=qj1yLeA21kO58D7muVpdTOdvdenEm8.1</a:t>
            </a:r>
            <a:endParaRPr lang="fr-FR" sz="1600" dirty="0"/>
          </a:p>
          <a:p>
            <a:r>
              <a:rPr lang="fr-FR" sz="1600" dirty="0"/>
              <a:t>ID de réunion: 922 3313 7587</a:t>
            </a:r>
            <a:r>
              <a:rPr lang="fr-FR" dirty="0"/>
              <a:t/>
            </a:r>
            <a:br>
              <a:rPr lang="fr-FR" dirty="0"/>
            </a:br>
            <a:endParaRPr lang="fr-FR" altLang="fr-FR" sz="1600" b="1" dirty="0">
              <a:solidFill>
                <a:schemeClr val="accent2"/>
              </a:solidFill>
              <a:latin typeface="Marianne"/>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b="1" dirty="0">
                <a:latin typeface="Marianne"/>
              </a:rPr>
              <a:t>Objectifs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b="1" dirty="0">
                <a:solidFill>
                  <a:schemeClr val="accent2"/>
                </a:solidFill>
                <a:latin typeface="Marianne"/>
              </a:rPr>
              <a:t>FAQ</a:t>
            </a:r>
          </a:p>
          <a:p>
            <a:pPr algn="ctr" defTabSz="914400" eaLnBrk="0" fontAlgn="base" hangingPunct="0">
              <a:spcBef>
                <a:spcPct val="0"/>
              </a:spcBef>
              <a:spcAft>
                <a:spcPct val="0"/>
              </a:spcAft>
            </a:pPr>
            <a:r>
              <a:rPr kumimoji="0" lang="fr-FR" altLang="fr-FR" sz="1600" b="1" i="0" u="none" strike="noStrike" cap="none" normalizeH="0" baseline="0" dirty="0">
                <a:ln>
                  <a:noFill/>
                </a:ln>
                <a:solidFill>
                  <a:schemeClr val="accent2"/>
                </a:solidFill>
                <a:effectLst/>
                <a:latin typeface="Marianne"/>
              </a:rPr>
              <a:t>Mise en relation pour aider à la constitution de consortium :</a:t>
            </a:r>
            <a:r>
              <a:rPr lang="fr-FR" altLang="fr-FR" sz="1600" b="1" dirty="0">
                <a:solidFill>
                  <a:schemeClr val="accent2"/>
                </a:solidFill>
              </a:rPr>
              <a:t> venez </a:t>
            </a:r>
            <a:r>
              <a:rPr lang="fr-FR" altLang="fr-FR" sz="1600" b="1" dirty="0" err="1">
                <a:solidFill>
                  <a:schemeClr val="accent2"/>
                </a:solidFill>
              </a:rPr>
              <a:t>pitcher</a:t>
            </a:r>
            <a:r>
              <a:rPr lang="fr-FR" altLang="fr-FR" sz="1600" b="1" dirty="0">
                <a:solidFill>
                  <a:schemeClr val="accent2"/>
                </a:solidFill>
              </a:rPr>
              <a:t> pour établir un contact avec des partenaires potentiels pour votre projet </a:t>
            </a:r>
          </a:p>
          <a:p>
            <a:pPr algn="ctr" defTabSz="914400" eaLnBrk="0" fontAlgn="base" hangingPunct="0">
              <a:spcBef>
                <a:spcPct val="0"/>
              </a:spcBef>
              <a:spcAft>
                <a:spcPct val="0"/>
              </a:spcAft>
            </a:pPr>
            <a:endParaRPr lang="fr-FR" altLang="fr-FR" sz="1600" b="1" dirty="0">
              <a:solidFill>
                <a:schemeClr val="accent2"/>
              </a:solidFill>
              <a:latin typeface="Arial" panose="020B0604020202020204" pitchFamily="34" charset="0"/>
            </a:endParaRPr>
          </a:p>
          <a:p>
            <a:pPr algn="ctr" defTabSz="914400" eaLnBrk="0" fontAlgn="base" hangingPunct="0">
              <a:spcBef>
                <a:spcPct val="0"/>
              </a:spcBef>
              <a:spcAft>
                <a:spcPct val="0"/>
              </a:spcAft>
            </a:pPr>
            <a:r>
              <a:rPr lang="fr-FR" altLang="fr-FR" sz="1600" b="1" dirty="0">
                <a:solidFill>
                  <a:schemeClr val="accent2"/>
                </a:solidFill>
                <a:latin typeface="Arial" panose="020B0604020202020204" pitchFamily="34" charset="0"/>
              </a:rPr>
              <a:t>Inscription par email, pour demande d’un slot de temps de présentation, auprès de Cristina Venitucci - cristina.venitucci@telecom-paris.fr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chemeClr val="accent2"/>
              </a:solidFill>
              <a:effectLst/>
              <a:latin typeface="Marianne"/>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1600" b="1" dirty="0">
              <a:solidFill>
                <a:schemeClr val="accent2"/>
              </a:solidFill>
              <a:latin typeface="Marianne"/>
            </a:endParaRPr>
          </a:p>
        </p:txBody>
      </p:sp>
    </p:spTree>
    <p:extLst>
      <p:ext uri="{BB962C8B-B14F-4D97-AF65-F5344CB8AC3E}">
        <p14:creationId xmlns:p14="http://schemas.microsoft.com/office/powerpoint/2010/main" val="3119417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7066" b="17066"/>
          <a:stretch>
            <a:fillRect/>
          </a:stretch>
        </p:blipFill>
        <p:spPr/>
      </p:pic>
      <p:sp>
        <p:nvSpPr>
          <p:cNvPr id="2" name="Espace réservé du texte 1">
            <a:extLst>
              <a:ext uri="{FF2B5EF4-FFF2-40B4-BE49-F238E27FC236}">
                <a16:creationId xmlns:a16="http://schemas.microsoft.com/office/drawing/2014/main" id="{B2BF498C-8C57-6F44-886C-29B5034AC645}"/>
              </a:ext>
            </a:extLst>
          </p:cNvPr>
          <p:cNvSpPr>
            <a:spLocks noGrp="1"/>
          </p:cNvSpPr>
          <p:nvPr>
            <p:ph type="body" sz="quarter" idx="16"/>
          </p:nvPr>
        </p:nvSpPr>
        <p:spPr>
          <a:xfrm>
            <a:off x="1710001" y="402228"/>
            <a:ext cx="3960000" cy="845476"/>
          </a:xfrm>
        </p:spPr>
        <p:txBody>
          <a:bodyPr/>
          <a:lstStyle/>
          <a:p>
            <a:pPr algn="r">
              <a:lnSpc>
                <a:spcPct val="100000"/>
              </a:lnSpc>
            </a:pPr>
            <a:r>
              <a:rPr lang="fr-FR" sz="1500" dirty="0"/>
              <a:t>PEPR Future Networks</a:t>
            </a:r>
          </a:p>
        </p:txBody>
      </p:sp>
      <p:sp>
        <p:nvSpPr>
          <p:cNvPr id="3" name="Sous-titre 2">
            <a:extLst>
              <a:ext uri="{FF2B5EF4-FFF2-40B4-BE49-F238E27FC236}">
                <a16:creationId xmlns:a16="http://schemas.microsoft.com/office/drawing/2014/main" id="{8C6A8002-0C00-3A4E-B3AE-2A6AC8A94285}"/>
              </a:ext>
            </a:extLst>
          </p:cNvPr>
          <p:cNvSpPr>
            <a:spLocks noGrp="1"/>
          </p:cNvSpPr>
          <p:nvPr>
            <p:ph type="subTitle" idx="1"/>
          </p:nvPr>
        </p:nvSpPr>
        <p:spPr>
          <a:xfrm>
            <a:off x="1710000" y="1318485"/>
            <a:ext cx="4249152" cy="3825015"/>
          </a:xfrm>
          <a:solidFill>
            <a:srgbClr val="273375">
              <a:alpha val="60000"/>
            </a:srgbClr>
          </a:solidFill>
        </p:spPr>
        <p:txBody>
          <a:bodyPr/>
          <a:lstStyle/>
          <a:p>
            <a:endParaRPr lang="fr-FR" sz="1400" b="1" dirty="0">
              <a:latin typeface="Source Sans Pro" panose="020B0503030403020204" pitchFamily="34" charset="0"/>
            </a:endParaRPr>
          </a:p>
          <a:p>
            <a:endParaRPr lang="fr-FR" sz="1400" b="1" dirty="0">
              <a:latin typeface="Source Sans Pro" panose="020B0503030403020204" pitchFamily="34" charset="0"/>
            </a:endParaRPr>
          </a:p>
          <a:p>
            <a:endParaRPr lang="fr-FR" sz="1400" b="1" dirty="0">
              <a:latin typeface="Source Sans Pro" panose="020B0503030403020204" pitchFamily="34" charset="0"/>
            </a:endParaRPr>
          </a:p>
          <a:p>
            <a:r>
              <a:rPr lang="fr-FR" sz="2800" b="1" dirty="0">
                <a:effectLst>
                  <a:outerShdw blurRad="38100" dist="38100" dir="2700000" algn="tl">
                    <a:srgbClr val="000000">
                      <a:alpha val="43137"/>
                    </a:srgbClr>
                  </a:outerShdw>
                </a:effectLst>
                <a:latin typeface="Marianne Medium" panose="02000000000000000000"/>
              </a:rPr>
              <a:t>Réponse aux questions</a:t>
            </a:r>
          </a:p>
          <a:p>
            <a:endParaRPr lang="fr-FR" sz="2800" b="1" dirty="0">
              <a:effectLst>
                <a:outerShdw blurRad="38100" dist="38100" dir="2700000" algn="tl">
                  <a:srgbClr val="000000">
                    <a:alpha val="43137"/>
                  </a:srgbClr>
                </a:outerShdw>
              </a:effectLst>
              <a:latin typeface="Marianne Medium" panose="02000000000000000000"/>
            </a:endParaRPr>
          </a:p>
          <a:p>
            <a:endParaRPr lang="fr-FR" sz="2800" b="1" dirty="0">
              <a:effectLst>
                <a:outerShdw blurRad="38100" dist="38100" dir="2700000" algn="tl">
                  <a:srgbClr val="000000">
                    <a:alpha val="43137"/>
                  </a:srgbClr>
                </a:outerShdw>
              </a:effectLst>
              <a:latin typeface="Marianne Medium" panose="02000000000000000000"/>
            </a:endParaRPr>
          </a:p>
          <a:p>
            <a:endParaRPr lang="fr-FR" sz="2800" b="1" dirty="0">
              <a:effectLst>
                <a:outerShdw blurRad="38100" dist="38100" dir="2700000" algn="tl">
                  <a:srgbClr val="000000">
                    <a:alpha val="43137"/>
                  </a:srgbClr>
                </a:outerShdw>
              </a:effectLst>
              <a:latin typeface="Marianne Medium" panose="02000000000000000000"/>
            </a:endParaRPr>
          </a:p>
        </p:txBody>
      </p:sp>
    </p:spTree>
    <p:extLst>
      <p:ext uri="{BB962C8B-B14F-4D97-AF65-F5344CB8AC3E}">
        <p14:creationId xmlns:p14="http://schemas.microsoft.com/office/powerpoint/2010/main" val="360639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7066" b="17066"/>
          <a:stretch>
            <a:fillRect/>
          </a:stretch>
        </p:blipFill>
        <p:spPr/>
      </p:pic>
      <p:sp>
        <p:nvSpPr>
          <p:cNvPr id="2" name="Espace réservé du texte 1">
            <a:extLst>
              <a:ext uri="{FF2B5EF4-FFF2-40B4-BE49-F238E27FC236}">
                <a16:creationId xmlns:a16="http://schemas.microsoft.com/office/drawing/2014/main" id="{B2BF498C-8C57-6F44-886C-29B5034AC645}"/>
              </a:ext>
            </a:extLst>
          </p:cNvPr>
          <p:cNvSpPr>
            <a:spLocks noGrp="1"/>
          </p:cNvSpPr>
          <p:nvPr>
            <p:ph type="body" sz="quarter" idx="16"/>
          </p:nvPr>
        </p:nvSpPr>
        <p:spPr>
          <a:xfrm>
            <a:off x="1710001" y="402228"/>
            <a:ext cx="3960000" cy="845476"/>
          </a:xfrm>
        </p:spPr>
        <p:txBody>
          <a:bodyPr/>
          <a:lstStyle/>
          <a:p>
            <a:pPr algn="r">
              <a:lnSpc>
                <a:spcPct val="100000"/>
              </a:lnSpc>
            </a:pPr>
            <a:r>
              <a:rPr lang="fr-FR" sz="1500" dirty="0"/>
              <a:t>PEPR Future Networks</a:t>
            </a:r>
          </a:p>
        </p:txBody>
      </p:sp>
      <p:sp>
        <p:nvSpPr>
          <p:cNvPr id="3" name="Sous-titre 2">
            <a:extLst>
              <a:ext uri="{FF2B5EF4-FFF2-40B4-BE49-F238E27FC236}">
                <a16:creationId xmlns:a16="http://schemas.microsoft.com/office/drawing/2014/main" id="{8C6A8002-0C00-3A4E-B3AE-2A6AC8A94285}"/>
              </a:ext>
            </a:extLst>
          </p:cNvPr>
          <p:cNvSpPr>
            <a:spLocks noGrp="1"/>
          </p:cNvSpPr>
          <p:nvPr>
            <p:ph type="subTitle" idx="1"/>
          </p:nvPr>
        </p:nvSpPr>
        <p:spPr>
          <a:xfrm>
            <a:off x="1710000" y="1318485"/>
            <a:ext cx="4249152" cy="3825015"/>
          </a:xfrm>
          <a:solidFill>
            <a:srgbClr val="273375">
              <a:alpha val="60000"/>
            </a:srgbClr>
          </a:solidFill>
        </p:spPr>
        <p:txBody>
          <a:bodyPr/>
          <a:lstStyle/>
          <a:p>
            <a:endParaRPr lang="fr-FR" sz="1400" b="1" dirty="0">
              <a:latin typeface="Source Sans Pro" panose="020B0503030403020204" pitchFamily="34" charset="0"/>
            </a:endParaRPr>
          </a:p>
          <a:p>
            <a:endParaRPr lang="fr-FR" sz="1400" b="1" dirty="0">
              <a:latin typeface="Source Sans Pro" panose="020B0503030403020204" pitchFamily="34" charset="0"/>
            </a:endParaRPr>
          </a:p>
          <a:p>
            <a:endParaRPr lang="fr-FR" sz="1400" b="1" dirty="0">
              <a:latin typeface="Source Sans Pro" panose="020B0503030403020204" pitchFamily="34" charset="0"/>
            </a:endParaRPr>
          </a:p>
          <a:p>
            <a:r>
              <a:rPr lang="fr-FR" sz="2800" b="1" dirty="0">
                <a:effectLst>
                  <a:outerShdw blurRad="38100" dist="38100" dir="2700000" algn="tl">
                    <a:srgbClr val="000000">
                      <a:alpha val="43137"/>
                    </a:srgbClr>
                  </a:outerShdw>
                </a:effectLst>
                <a:latin typeface="Marianne Medium" panose="02000000000000000000"/>
              </a:rPr>
              <a:t>Présentation du PEPR et de ses projets en cours</a:t>
            </a:r>
          </a:p>
          <a:p>
            <a:endParaRPr lang="fr-FR" sz="2800" b="1" dirty="0">
              <a:effectLst>
                <a:outerShdw blurRad="38100" dist="38100" dir="2700000" algn="tl">
                  <a:srgbClr val="000000">
                    <a:alpha val="43137"/>
                  </a:srgbClr>
                </a:outerShdw>
              </a:effectLst>
              <a:latin typeface="Marianne Medium" panose="02000000000000000000"/>
            </a:endParaRPr>
          </a:p>
          <a:p>
            <a:endParaRPr lang="fr-FR" sz="2800" b="1" dirty="0">
              <a:effectLst>
                <a:outerShdw blurRad="38100" dist="38100" dir="2700000" algn="tl">
                  <a:srgbClr val="000000">
                    <a:alpha val="43137"/>
                  </a:srgbClr>
                </a:outerShdw>
              </a:effectLst>
              <a:latin typeface="Marianne Medium" panose="02000000000000000000"/>
            </a:endParaRPr>
          </a:p>
          <a:p>
            <a:endParaRPr lang="fr-FR" sz="2800" b="1" dirty="0">
              <a:effectLst>
                <a:outerShdw blurRad="38100" dist="38100" dir="2700000" algn="tl">
                  <a:srgbClr val="000000">
                    <a:alpha val="43137"/>
                  </a:srgbClr>
                </a:outerShdw>
              </a:effectLst>
              <a:latin typeface="Marianne Medium" panose="02000000000000000000"/>
            </a:endParaRPr>
          </a:p>
        </p:txBody>
      </p:sp>
    </p:spTree>
    <p:extLst>
      <p:ext uri="{BB962C8B-B14F-4D97-AF65-F5344CB8AC3E}">
        <p14:creationId xmlns:p14="http://schemas.microsoft.com/office/powerpoint/2010/main" val="262766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800" b="1" i="0" u="none" strike="noStrike" kern="1200" cap="none" spc="0" normalizeH="0" baseline="0" noProof="0" smtClean="0">
                <a:ln>
                  <a:noFill/>
                </a:ln>
                <a:solidFill>
                  <a:prstClr val="white"/>
                </a:solidFill>
                <a:effectLst/>
                <a:uLnTx/>
                <a:uFillTx/>
                <a:latin typeface="Avenir Book" panose="02000503020000020003" pitchFamily="2"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4</a:t>
            </a:fld>
            <a:endParaRPr kumimoji="0" lang="fr-FR" sz="8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endParaRPr>
          </a:p>
        </p:txBody>
      </p:sp>
      <p:sp>
        <p:nvSpPr>
          <p:cNvPr id="4" name="Titre 3"/>
          <p:cNvSpPr>
            <a:spLocks noGrp="1"/>
          </p:cNvSpPr>
          <p:nvPr>
            <p:ph type="title"/>
          </p:nvPr>
        </p:nvSpPr>
        <p:spPr>
          <a:xfrm>
            <a:off x="358776" y="674015"/>
            <a:ext cx="8642552" cy="540000"/>
          </a:xfrm>
        </p:spPr>
        <p:txBody>
          <a:bodyPr/>
          <a:lstStyle/>
          <a:p>
            <a:r>
              <a:rPr lang="fr-FR" dirty="0"/>
              <a:t>Contexte général : PIA4 et Stratégie Nationale sur les réseaux du Futur</a:t>
            </a:r>
          </a:p>
        </p:txBody>
      </p:sp>
      <p:sp>
        <p:nvSpPr>
          <p:cNvPr id="6" name="Espace réservé du texte 22">
            <a:extLst>
              <a:ext uri="{FF2B5EF4-FFF2-40B4-BE49-F238E27FC236}">
                <a16:creationId xmlns:a16="http://schemas.microsoft.com/office/drawing/2014/main" id="{B866EDA9-925E-7048-A118-E6789B2AF41D}"/>
              </a:ext>
            </a:extLst>
          </p:cNvPr>
          <p:cNvSpPr txBox="1">
            <a:spLocks/>
          </p:cNvSpPr>
          <p:nvPr/>
        </p:nvSpPr>
        <p:spPr>
          <a:xfrm>
            <a:off x="353490" y="1311567"/>
            <a:ext cx="6782810" cy="3211513"/>
          </a:xfrm>
          <a:prstGeom prst="rect">
            <a:avLst/>
          </a:prstGeom>
        </p:spPr>
        <p:txBody>
          <a:bodyPr lIns="0" tIns="0" rIns="0" bIns="0"/>
          <a:lstStyle>
            <a:lvl1pPr marL="0" indent="0" algn="l" defTabSz="914400" rtl="0" eaLnBrk="1" latinLnBrk="0" hangingPunct="1">
              <a:lnSpc>
                <a:spcPct val="90000"/>
              </a:lnSpc>
              <a:spcBef>
                <a:spcPts val="1000"/>
              </a:spcBef>
              <a:buClr>
                <a:schemeClr val="tx2"/>
              </a:buClr>
              <a:buFontTx/>
              <a:buNone/>
              <a:defRPr sz="1600" b="1" i="0" kern="1200" baseline="0">
                <a:solidFill>
                  <a:schemeClr val="accent4"/>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1350" b="0" i="0" kern="1200" baseline="0">
                <a:solidFill>
                  <a:schemeClr val="bg2"/>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
              <a:defRPr sz="1350" b="0" i="0" kern="1200">
                <a:solidFill>
                  <a:schemeClr val="bg2"/>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Wingdings" pitchFamily="2" charset="2"/>
              <a:buChar char="ü"/>
              <a:defRPr sz="1350" b="0" i="0" kern="1200">
                <a:solidFill>
                  <a:schemeClr val="bg2"/>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1350" b="0" i="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5FBEDC"/>
              </a:buClr>
              <a:buSzTx/>
              <a:buFontTx/>
              <a:buNone/>
              <a:tabLst/>
              <a:defRPr/>
            </a:pPr>
            <a:r>
              <a:rPr kumimoji="0" lang="fr-FR" sz="1800" b="1" i="0" u="none" strike="noStrike" kern="1200" cap="none" spc="0" normalizeH="0" baseline="0" noProof="0" dirty="0">
                <a:ln>
                  <a:noFill/>
                </a:ln>
                <a:solidFill>
                  <a:srgbClr val="115596"/>
                </a:solidFill>
                <a:effectLst/>
                <a:uLnTx/>
                <a:uFillTx/>
                <a:latin typeface="Arial" panose="020B0604020202020204"/>
                <a:ea typeface="+mn-ea"/>
                <a:cs typeface="+mn-cs"/>
              </a:rPr>
              <a:t>Stratégie Nationale, 4 Axes:</a:t>
            </a:r>
          </a:p>
          <a:p>
            <a:pPr marL="685800" marR="0" lvl="1" indent="-228600" algn="l" defTabSz="914400" rtl="0" eaLnBrk="1" fontAlgn="auto" latinLnBrk="0" hangingPunct="1">
              <a:lnSpc>
                <a:spcPct val="90000"/>
              </a:lnSpc>
              <a:spcBef>
                <a:spcPts val="500"/>
              </a:spcBef>
              <a:spcAft>
                <a:spcPts val="0"/>
              </a:spcAft>
              <a:buClr>
                <a:srgbClr val="115596"/>
              </a:buClr>
              <a:buSzTx/>
              <a:buFont typeface="Wingdings" pitchFamily="2" charset="2"/>
              <a:buChar char="§"/>
              <a:tabLst/>
              <a:defRPr/>
            </a:pPr>
            <a:r>
              <a:rPr kumimoji="0" lang="fr-FR" sz="1400" b="0" i="0" u="none" strike="noStrike" kern="1200" cap="none" spc="0" normalizeH="0" baseline="0" noProof="0" dirty="0">
                <a:ln>
                  <a:noFill/>
                </a:ln>
                <a:solidFill>
                  <a:srgbClr val="0C284B"/>
                </a:solidFill>
                <a:effectLst/>
                <a:uLnTx/>
                <a:uFillTx/>
                <a:latin typeface="Arial" panose="020B0604020202020204"/>
                <a:ea typeface="+mn-ea"/>
                <a:cs typeface="+mn-cs"/>
              </a:rPr>
              <a:t>Contribuer à la compétitivité de l'économie française en développant les usages 5G au profit des territoires et de l'industrie - Axe 1 (volet demande);</a:t>
            </a:r>
          </a:p>
          <a:p>
            <a:pPr marL="685800" marR="0" lvl="1" indent="-228600" algn="l" defTabSz="914400" rtl="0" eaLnBrk="1" fontAlgn="auto" latinLnBrk="0" hangingPunct="1">
              <a:lnSpc>
                <a:spcPct val="90000"/>
              </a:lnSpc>
              <a:spcBef>
                <a:spcPts val="500"/>
              </a:spcBef>
              <a:spcAft>
                <a:spcPts val="0"/>
              </a:spcAft>
              <a:buClr>
                <a:srgbClr val="115596"/>
              </a:buClr>
              <a:buSzTx/>
              <a:buFont typeface="Wingdings" pitchFamily="2" charset="2"/>
              <a:buChar char="§"/>
              <a:tabLst/>
              <a:defRPr/>
            </a:pPr>
            <a:endParaRPr kumimoji="0" lang="fr-FR" sz="1400" b="0" i="0" u="none" strike="noStrike" kern="1200" cap="none" spc="0" normalizeH="0" baseline="0" noProof="0" dirty="0">
              <a:ln>
                <a:noFill/>
              </a:ln>
              <a:solidFill>
                <a:srgbClr val="0C284B"/>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
                <a:srgbClr val="115596"/>
              </a:buClr>
              <a:buSzTx/>
              <a:buFont typeface="Wingdings" pitchFamily="2" charset="2"/>
              <a:buChar char="§"/>
              <a:tabLst/>
              <a:defRPr/>
            </a:pPr>
            <a:r>
              <a:rPr kumimoji="0" lang="fr-FR" sz="1400" b="0" i="0" u="none" strike="noStrike" kern="1200" cap="none" spc="0" normalizeH="0" baseline="0" noProof="0" dirty="0">
                <a:ln>
                  <a:noFill/>
                </a:ln>
                <a:solidFill>
                  <a:srgbClr val="0C284B"/>
                </a:solidFill>
                <a:effectLst/>
                <a:uLnTx/>
                <a:uFillTx/>
                <a:latin typeface="Arial" panose="020B0604020202020204"/>
                <a:ea typeface="+mn-ea"/>
                <a:cs typeface="+mn-cs"/>
              </a:rPr>
              <a:t>Constituer une offre française souveraine sur les réseaux télécoms à horizon 2022-2023 - Axe 2 (volet offre);</a:t>
            </a:r>
          </a:p>
          <a:p>
            <a:pPr marL="685800" marR="0" lvl="1" indent="-228600" algn="l" defTabSz="914400" rtl="0" eaLnBrk="1" fontAlgn="auto" latinLnBrk="0" hangingPunct="1">
              <a:lnSpc>
                <a:spcPct val="90000"/>
              </a:lnSpc>
              <a:spcBef>
                <a:spcPts val="500"/>
              </a:spcBef>
              <a:spcAft>
                <a:spcPts val="0"/>
              </a:spcAft>
              <a:buClr>
                <a:srgbClr val="115596"/>
              </a:buClr>
              <a:buSzTx/>
              <a:buFont typeface="Wingdings" pitchFamily="2" charset="2"/>
              <a:buChar char="§"/>
              <a:tabLst/>
              <a:defRPr/>
            </a:pPr>
            <a:endParaRPr kumimoji="0" lang="fr-FR" sz="1400" b="0" i="0" u="none" strike="noStrike" kern="1200" cap="none" spc="0" normalizeH="0" baseline="0" noProof="0" dirty="0">
              <a:ln>
                <a:noFill/>
              </a:ln>
              <a:solidFill>
                <a:srgbClr val="0C284B"/>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
                <a:srgbClr val="115596"/>
              </a:buClr>
              <a:buSzTx/>
              <a:buFont typeface="Wingdings" pitchFamily="2" charset="2"/>
              <a:buChar char="§"/>
              <a:tabLst/>
              <a:defRPr/>
            </a:pPr>
            <a:r>
              <a:rPr kumimoji="0" lang="fr-FR" sz="1400" b="0" i="0" u="none" strike="noStrike" kern="1200" cap="none" spc="0" normalizeH="0" baseline="0" noProof="0" dirty="0">
                <a:ln>
                  <a:noFill/>
                </a:ln>
                <a:solidFill>
                  <a:srgbClr val="0C284B"/>
                </a:solidFill>
                <a:effectLst/>
                <a:uLnTx/>
                <a:uFillTx/>
                <a:latin typeface="Arial" panose="020B0604020202020204"/>
                <a:ea typeface="+mn-ea"/>
                <a:cs typeface="+mn-cs"/>
              </a:rPr>
              <a:t>Soutenir une R&amp;D française de très haut niveau sur les futures technologies de réseaux - Axe 3 (volet R&amp;D);</a:t>
            </a:r>
            <a:br>
              <a:rPr kumimoji="0" lang="fr-FR" sz="1400" b="0" i="0" u="none" strike="noStrike" kern="1200" cap="none" spc="0" normalizeH="0" baseline="0" noProof="0" dirty="0">
                <a:ln>
                  <a:noFill/>
                </a:ln>
                <a:solidFill>
                  <a:srgbClr val="0C284B"/>
                </a:solidFill>
                <a:effectLst/>
                <a:uLnTx/>
                <a:uFillTx/>
                <a:latin typeface="Arial" panose="020B0604020202020204"/>
                <a:ea typeface="+mn-ea"/>
                <a:cs typeface="+mn-cs"/>
              </a:rPr>
            </a:br>
            <a:r>
              <a:rPr kumimoji="0" lang="fr-FR" sz="1400" b="0" i="0" u="none" strike="noStrike" kern="1200" cap="none" spc="0" normalizeH="0" baseline="0" noProof="0" dirty="0">
                <a:ln>
                  <a:noFill/>
                </a:ln>
                <a:solidFill>
                  <a:srgbClr val="0C284B"/>
                </a:solidFill>
                <a:effectLst/>
                <a:uLnTx/>
                <a:uFillTx/>
                <a:latin typeface="Arial" panose="020B0604020202020204"/>
                <a:ea typeface="+mn-ea"/>
                <a:cs typeface="+mn-cs"/>
              </a:rPr>
              <a:t/>
            </a:r>
            <a:br>
              <a:rPr kumimoji="0" lang="fr-FR" sz="1400" b="0" i="0" u="none" strike="noStrike" kern="1200" cap="none" spc="0" normalizeH="0" baseline="0" noProof="0" dirty="0">
                <a:ln>
                  <a:noFill/>
                </a:ln>
                <a:solidFill>
                  <a:srgbClr val="0C284B"/>
                </a:solidFill>
                <a:effectLst/>
                <a:uLnTx/>
                <a:uFillTx/>
                <a:latin typeface="Arial" panose="020B0604020202020204"/>
                <a:ea typeface="+mn-ea"/>
                <a:cs typeface="+mn-cs"/>
              </a:rPr>
            </a:br>
            <a:endParaRPr kumimoji="0" lang="fr-FR" sz="1400" b="0" i="0" u="none" strike="noStrike" kern="1200" cap="none" spc="0" normalizeH="0" baseline="0" noProof="0" dirty="0">
              <a:ln>
                <a:noFill/>
              </a:ln>
              <a:solidFill>
                <a:srgbClr val="0C284B"/>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
                <a:srgbClr val="115596"/>
              </a:buClr>
              <a:buSzTx/>
              <a:buFont typeface="Wingdings" pitchFamily="2" charset="2"/>
              <a:buChar char="§"/>
              <a:tabLst/>
              <a:defRPr/>
            </a:pPr>
            <a:r>
              <a:rPr kumimoji="0" lang="fr-FR" sz="1400" b="0" i="0" u="none" strike="noStrike" kern="1200" cap="none" spc="0" normalizeH="0" baseline="0" noProof="0" dirty="0">
                <a:ln>
                  <a:noFill/>
                </a:ln>
                <a:solidFill>
                  <a:srgbClr val="0C284B"/>
                </a:solidFill>
                <a:effectLst/>
                <a:uLnTx/>
                <a:uFillTx/>
                <a:latin typeface="Arial" panose="020B0604020202020204"/>
                <a:ea typeface="+mn-ea"/>
                <a:cs typeface="+mn-cs"/>
              </a:rPr>
              <a:t>Renforcer l'offre de formation sur les futurs réseaux télécoms et attirer les talents étrangers en France - Axe 4 (volet formation).</a:t>
            </a:r>
          </a:p>
        </p:txBody>
      </p:sp>
      <p:sp>
        <p:nvSpPr>
          <p:cNvPr id="7" name="Flèche vers la droite 2">
            <a:extLst>
              <a:ext uri="{FF2B5EF4-FFF2-40B4-BE49-F238E27FC236}">
                <a16:creationId xmlns:a16="http://schemas.microsoft.com/office/drawing/2014/main" id="{C930C978-3CA5-0F8B-DD3E-7754CFE4F5DF}"/>
              </a:ext>
            </a:extLst>
          </p:cNvPr>
          <p:cNvSpPr/>
          <p:nvPr/>
        </p:nvSpPr>
        <p:spPr>
          <a:xfrm>
            <a:off x="7026056" y="3014068"/>
            <a:ext cx="470728" cy="431365"/>
          </a:xfrm>
          <a:prstGeom prst="rightArrow">
            <a:avLst>
              <a:gd name="adj1" fmla="val 37321"/>
              <a:gd name="adj2" fmla="val 59646"/>
            </a:avLst>
          </a:prstGeom>
          <a:solidFill>
            <a:srgbClr val="3978B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1219139" rtl="0" eaLnBrk="1" fontAlgn="auto" latinLnBrk="0" hangingPunct="0">
              <a:lnSpc>
                <a:spcPct val="100000"/>
              </a:lnSpc>
              <a:spcBef>
                <a:spcPts val="0"/>
              </a:spcBef>
              <a:spcAft>
                <a:spcPts val="0"/>
              </a:spcAft>
              <a:buClrTx/>
              <a:buSzTx/>
              <a:buFontTx/>
              <a:buNone/>
              <a:tabLst/>
              <a:defRPr/>
            </a:pPr>
            <a:endParaRPr kumimoji="0" lang="fr-FR" sz="2751" b="0" i="0" u="none" strike="noStrike" kern="1200" cap="none" spc="0" normalizeH="0" baseline="0" noProof="0" dirty="0">
              <a:ln>
                <a:noFill/>
              </a:ln>
              <a:solidFill>
                <a:srgbClr val="BF1238"/>
              </a:solidFill>
              <a:effectLst/>
              <a:uLnTx/>
              <a:uFillTx/>
              <a:latin typeface="DINOT-Medium"/>
              <a:ea typeface="DINOT-Medium"/>
              <a:cs typeface="DINOT-Medium"/>
              <a:sym typeface="DINOT-Medium"/>
            </a:endParaRPr>
          </a:p>
        </p:txBody>
      </p:sp>
      <p:sp>
        <p:nvSpPr>
          <p:cNvPr id="8" name="Rectangle 7">
            <a:extLst>
              <a:ext uri="{FF2B5EF4-FFF2-40B4-BE49-F238E27FC236}">
                <a16:creationId xmlns:a16="http://schemas.microsoft.com/office/drawing/2014/main" id="{D037A750-3942-7AE7-5551-9DC76E114150}"/>
              </a:ext>
            </a:extLst>
          </p:cNvPr>
          <p:cNvSpPr/>
          <p:nvPr/>
        </p:nvSpPr>
        <p:spPr>
          <a:xfrm>
            <a:off x="7518517" y="3057581"/>
            <a:ext cx="1606028" cy="344337"/>
          </a:xfrm>
          <a:prstGeom prst="rect">
            <a:avLst/>
          </a:prstGeom>
          <a:solidFill>
            <a:srgbClr val="3978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Instrument: PEPR</a:t>
            </a:r>
          </a:p>
        </p:txBody>
      </p:sp>
    </p:spTree>
    <p:extLst>
      <p:ext uri="{BB962C8B-B14F-4D97-AF65-F5344CB8AC3E}">
        <p14:creationId xmlns:p14="http://schemas.microsoft.com/office/powerpoint/2010/main" val="97406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800" b="1" i="0" u="none" strike="noStrike" kern="1200" cap="none" spc="0" normalizeH="0" baseline="0" noProof="0" smtClean="0">
                <a:ln>
                  <a:noFill/>
                </a:ln>
                <a:solidFill>
                  <a:prstClr val="white"/>
                </a:solidFill>
                <a:effectLst/>
                <a:uLnTx/>
                <a:uFillTx/>
                <a:latin typeface="Avenir Book" panose="02000503020000020003" pitchFamily="2"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a:t>
            </a:fld>
            <a:endParaRPr kumimoji="0" lang="fr-FR" sz="8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endParaRPr>
          </a:p>
        </p:txBody>
      </p:sp>
      <p:sp>
        <p:nvSpPr>
          <p:cNvPr id="4" name="Titre 3"/>
          <p:cNvSpPr>
            <a:spLocks noGrp="1"/>
          </p:cNvSpPr>
          <p:nvPr>
            <p:ph type="title"/>
          </p:nvPr>
        </p:nvSpPr>
        <p:spPr>
          <a:xfrm>
            <a:off x="358776" y="609165"/>
            <a:ext cx="8424000" cy="540000"/>
          </a:xfrm>
        </p:spPr>
        <p:txBody>
          <a:bodyPr/>
          <a:lstStyle/>
          <a:p>
            <a:r>
              <a:rPr lang="fr-FR" dirty="0"/>
              <a:t>Vision stratégique – Réseaux du Futur</a:t>
            </a:r>
          </a:p>
        </p:txBody>
      </p:sp>
      <p:grpSp>
        <p:nvGrpSpPr>
          <p:cNvPr id="7" name="Groupe 6">
            <a:extLst>
              <a:ext uri="{FF2B5EF4-FFF2-40B4-BE49-F238E27FC236}">
                <a16:creationId xmlns:a16="http://schemas.microsoft.com/office/drawing/2014/main" id="{E81CC40E-0481-5561-5F86-C2B6936FEB28}"/>
              </a:ext>
            </a:extLst>
          </p:cNvPr>
          <p:cNvGrpSpPr/>
          <p:nvPr/>
        </p:nvGrpSpPr>
        <p:grpSpPr>
          <a:xfrm>
            <a:off x="1097428" y="1074024"/>
            <a:ext cx="7217764" cy="3565431"/>
            <a:chOff x="510369" y="1101351"/>
            <a:chExt cx="10957357" cy="5610350"/>
          </a:xfrm>
        </p:grpSpPr>
        <p:sp>
          <p:nvSpPr>
            <p:cNvPr id="8" name="Rectangle 7">
              <a:extLst>
                <a:ext uri="{FF2B5EF4-FFF2-40B4-BE49-F238E27FC236}">
                  <a16:creationId xmlns:a16="http://schemas.microsoft.com/office/drawing/2014/main" id="{9C51772E-997B-EB5F-46C6-F7DAD17E4272}"/>
                </a:ext>
              </a:extLst>
            </p:cNvPr>
            <p:cNvSpPr/>
            <p:nvPr/>
          </p:nvSpPr>
          <p:spPr>
            <a:xfrm>
              <a:off x="2316382" y="1114610"/>
              <a:ext cx="2533135" cy="1795200"/>
            </a:xfrm>
            <a:prstGeom prst="rect">
              <a:avLst/>
            </a:prstGeom>
            <a:solidFill>
              <a:srgbClr val="1155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Augmentation de la capacité, faible latence - mais surtout une convergence forte avec les verticaux</a:t>
              </a:r>
            </a:p>
          </p:txBody>
        </p:sp>
        <p:sp>
          <p:nvSpPr>
            <p:cNvPr id="9" name="Rectangle 8">
              <a:extLst>
                <a:ext uri="{FF2B5EF4-FFF2-40B4-BE49-F238E27FC236}">
                  <a16:creationId xmlns:a16="http://schemas.microsoft.com/office/drawing/2014/main" id="{5307AA4C-B9BA-D953-9D78-7CC044F91337}"/>
                </a:ext>
              </a:extLst>
            </p:cNvPr>
            <p:cNvSpPr/>
            <p:nvPr/>
          </p:nvSpPr>
          <p:spPr>
            <a:xfrm>
              <a:off x="5625486" y="3008924"/>
              <a:ext cx="2533135" cy="1795200"/>
            </a:xfrm>
            <a:prstGeom prst="rect">
              <a:avLst/>
            </a:prstGeom>
            <a:solidFill>
              <a:srgbClr val="1155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Fusion avec l’espace physique : Surfaces réfléchissantes intelligentes</a:t>
              </a:r>
            </a:p>
          </p:txBody>
        </p:sp>
        <p:sp>
          <p:nvSpPr>
            <p:cNvPr id="10" name="Rectangle 9">
              <a:extLst>
                <a:ext uri="{FF2B5EF4-FFF2-40B4-BE49-F238E27FC236}">
                  <a16:creationId xmlns:a16="http://schemas.microsoft.com/office/drawing/2014/main" id="{4A814637-56C7-CD39-D7C5-65DFCB27B32F}"/>
                </a:ext>
              </a:extLst>
            </p:cNvPr>
            <p:cNvSpPr/>
            <p:nvPr/>
          </p:nvSpPr>
          <p:spPr>
            <a:xfrm>
              <a:off x="2316382" y="2989771"/>
              <a:ext cx="2533135" cy="1795200"/>
            </a:xfrm>
            <a:prstGeom prst="rect">
              <a:avLst/>
            </a:prstGeom>
            <a:solidFill>
              <a:srgbClr val="1155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De 2D à 3D</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Les réseaux non-terrestres</a:t>
              </a:r>
            </a:p>
          </p:txBody>
        </p:sp>
        <p:sp>
          <p:nvSpPr>
            <p:cNvPr id="11" name="Rectangle 10">
              <a:extLst>
                <a:ext uri="{FF2B5EF4-FFF2-40B4-BE49-F238E27FC236}">
                  <a16:creationId xmlns:a16="http://schemas.microsoft.com/office/drawing/2014/main" id="{2274845F-AC4E-CFFA-56D0-C263AB0EFFA6}"/>
                </a:ext>
              </a:extLst>
            </p:cNvPr>
            <p:cNvSpPr/>
            <p:nvPr/>
          </p:nvSpPr>
          <p:spPr>
            <a:xfrm>
              <a:off x="8934587" y="1114610"/>
              <a:ext cx="2533135" cy="1795200"/>
            </a:xfrm>
            <a:prstGeom prst="rect">
              <a:avLst/>
            </a:prstGeom>
            <a:solidFill>
              <a:srgbClr val="1155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Services multi-sectoriels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Nouvelle phase de la transformation Numérique</a:t>
              </a:r>
            </a:p>
          </p:txBody>
        </p:sp>
        <p:sp>
          <p:nvSpPr>
            <p:cNvPr id="12" name="Rectangle 11">
              <a:extLst>
                <a:ext uri="{FF2B5EF4-FFF2-40B4-BE49-F238E27FC236}">
                  <a16:creationId xmlns:a16="http://schemas.microsoft.com/office/drawing/2014/main" id="{1B9B771E-C39A-0402-479A-00BEAD8BB3BE}"/>
                </a:ext>
              </a:extLst>
            </p:cNvPr>
            <p:cNvSpPr/>
            <p:nvPr/>
          </p:nvSpPr>
          <p:spPr>
            <a:xfrm>
              <a:off x="8934591" y="3015626"/>
              <a:ext cx="2533135" cy="1795059"/>
            </a:xfrm>
            <a:prstGeom prst="rect">
              <a:avLst/>
            </a:prstGeom>
            <a:solidFill>
              <a:srgbClr val="1155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Utilisation optimale du spectre, y compris vers le THz</a:t>
              </a:r>
            </a:p>
          </p:txBody>
        </p:sp>
        <p:sp>
          <p:nvSpPr>
            <p:cNvPr id="13" name="Rectangle 12">
              <a:extLst>
                <a:ext uri="{FF2B5EF4-FFF2-40B4-BE49-F238E27FC236}">
                  <a16:creationId xmlns:a16="http://schemas.microsoft.com/office/drawing/2014/main" id="{18505691-AE9D-976A-8C26-7968CE14C4B4}"/>
                </a:ext>
              </a:extLst>
            </p:cNvPr>
            <p:cNvSpPr/>
            <p:nvPr/>
          </p:nvSpPr>
          <p:spPr>
            <a:xfrm>
              <a:off x="5625485" y="1101351"/>
              <a:ext cx="2533135" cy="1795200"/>
            </a:xfrm>
            <a:prstGeom prst="rect">
              <a:avLst/>
            </a:prstGeom>
            <a:solidFill>
              <a:srgbClr val="1155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Industrie 4.0, Transports, Energie, Santé: réponses aux besoins spécifiques </a:t>
              </a:r>
              <a:r>
                <a:rPr kumimoji="0" lang="fr-FR" sz="800" b="0" i="0" u="none" strike="noStrike" kern="1200" cap="none" spc="0" normalizeH="0" baseline="0" noProof="0" dirty="0">
                  <a:ln>
                    <a:noFill/>
                  </a:ln>
                  <a:solidFill>
                    <a:prstClr val="white"/>
                  </a:solidFill>
                  <a:effectLst/>
                  <a:uLnTx/>
                  <a:uFillTx/>
                  <a:latin typeface="Marianne"/>
                  <a:ea typeface="+mn-ea"/>
                  <a:cs typeface="+mn-cs"/>
                </a:rPr>
                <a:t>(contrôle industriel à distance, réalité mixte, doubles digitaux, communications immersives...)</a:t>
              </a:r>
              <a:endParaRPr kumimoji="0" lang="fr-FR" sz="1050" b="0" i="0" u="none" strike="noStrike" kern="1200" cap="none" spc="0" normalizeH="0" baseline="0" noProof="0" dirty="0">
                <a:ln>
                  <a:noFill/>
                </a:ln>
                <a:solidFill>
                  <a:srgbClr val="FF0000"/>
                </a:solidFill>
                <a:effectLst/>
                <a:uLnTx/>
                <a:uFillTx/>
                <a:latin typeface="Marianne"/>
                <a:ea typeface="+mn-ea"/>
                <a:cs typeface="+mn-cs"/>
              </a:endParaRPr>
            </a:p>
          </p:txBody>
        </p:sp>
        <p:sp>
          <p:nvSpPr>
            <p:cNvPr id="14" name="Rectangle 13">
              <a:extLst>
                <a:ext uri="{FF2B5EF4-FFF2-40B4-BE49-F238E27FC236}">
                  <a16:creationId xmlns:a16="http://schemas.microsoft.com/office/drawing/2014/main" id="{86B504B6-EBA1-EBED-697A-1CA2BF3D70C3}"/>
                </a:ext>
              </a:extLst>
            </p:cNvPr>
            <p:cNvSpPr/>
            <p:nvPr/>
          </p:nvSpPr>
          <p:spPr>
            <a:xfrm>
              <a:off x="2316382" y="4864932"/>
              <a:ext cx="2533135" cy="1795200"/>
            </a:xfrm>
            <a:prstGeom prst="rect">
              <a:avLst/>
            </a:prstGeom>
            <a:solidFill>
              <a:srgbClr val="1155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Nouveaux paradigmes architecturaux (1) : convergence réseau-cloud-</a:t>
              </a:r>
              <a:r>
                <a:rPr kumimoji="0" lang="fr-FR" sz="1050" b="0" i="0" u="none" strike="noStrike" kern="1200" cap="none" spc="0" normalizeH="0" baseline="0" noProof="0" dirty="0" err="1">
                  <a:ln>
                    <a:noFill/>
                  </a:ln>
                  <a:solidFill>
                    <a:prstClr val="white"/>
                  </a:solidFill>
                  <a:effectLst/>
                  <a:uLnTx/>
                  <a:uFillTx/>
                  <a:latin typeface="Marianne"/>
                  <a:ea typeface="+mn-ea"/>
                  <a:cs typeface="+mn-cs"/>
                </a:rPr>
                <a:t>sensing</a:t>
              </a:r>
              <a:r>
                <a:rPr kumimoji="0" lang="fr-FR" sz="1050" b="0" i="0" u="none" strike="noStrike" kern="1200" cap="none" spc="0" normalizeH="0" baseline="0" noProof="0" dirty="0">
                  <a:ln>
                    <a:noFill/>
                  </a:ln>
                  <a:solidFill>
                    <a:prstClr val="white"/>
                  </a:solidFill>
                  <a:effectLst/>
                  <a:uLnTx/>
                  <a:uFillTx/>
                  <a:latin typeface="Marianne"/>
                  <a:ea typeface="+mn-ea"/>
                  <a:cs typeface="+mn-cs"/>
                </a:rPr>
                <a:t>, virtualisation, slicing, orchestration de bout en bout</a:t>
              </a:r>
            </a:p>
          </p:txBody>
        </p:sp>
        <p:sp>
          <p:nvSpPr>
            <p:cNvPr id="15" name="Rectangle 14">
              <a:extLst>
                <a:ext uri="{FF2B5EF4-FFF2-40B4-BE49-F238E27FC236}">
                  <a16:creationId xmlns:a16="http://schemas.microsoft.com/office/drawing/2014/main" id="{D95A67B4-4AF1-6353-0124-6E815A453A8D}"/>
                </a:ext>
              </a:extLst>
            </p:cNvPr>
            <p:cNvSpPr/>
            <p:nvPr/>
          </p:nvSpPr>
          <p:spPr>
            <a:xfrm>
              <a:off x="8934586" y="4916501"/>
              <a:ext cx="2533135" cy="1795200"/>
            </a:xfrm>
            <a:prstGeom prst="rect">
              <a:avLst/>
            </a:prstGeom>
            <a:solidFill>
              <a:srgbClr val="1155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Sécurisation et protection des données de bout en bout, par conception, dans un contexte multi-acteurs</a:t>
              </a:r>
            </a:p>
          </p:txBody>
        </p:sp>
        <p:sp>
          <p:nvSpPr>
            <p:cNvPr id="16" name="Rectangle 15">
              <a:extLst>
                <a:ext uri="{FF2B5EF4-FFF2-40B4-BE49-F238E27FC236}">
                  <a16:creationId xmlns:a16="http://schemas.microsoft.com/office/drawing/2014/main" id="{22A9751C-A244-7829-2DE7-26015E9EAD5E}"/>
                </a:ext>
              </a:extLst>
            </p:cNvPr>
            <p:cNvSpPr/>
            <p:nvPr/>
          </p:nvSpPr>
          <p:spPr>
            <a:xfrm rot="16200000">
              <a:off x="-1661171" y="3286149"/>
              <a:ext cx="5545522" cy="1202442"/>
            </a:xfrm>
            <a:prstGeom prst="rect">
              <a:avLst/>
            </a:prstGeom>
            <a:solidFill>
              <a:srgbClr val="1155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Sobriété dans la consommation de ressources, acceptabilité, nouveaux usages et nouveaux modèles d’affaires</a:t>
              </a:r>
            </a:p>
          </p:txBody>
        </p:sp>
        <p:sp>
          <p:nvSpPr>
            <p:cNvPr id="17" name="Rectangle 16">
              <a:extLst>
                <a:ext uri="{FF2B5EF4-FFF2-40B4-BE49-F238E27FC236}">
                  <a16:creationId xmlns:a16="http://schemas.microsoft.com/office/drawing/2014/main" id="{962144A9-FA50-1204-BDA8-196D7994E259}"/>
                </a:ext>
              </a:extLst>
            </p:cNvPr>
            <p:cNvSpPr/>
            <p:nvPr/>
          </p:nvSpPr>
          <p:spPr>
            <a:xfrm>
              <a:off x="5625485" y="4916497"/>
              <a:ext cx="2533135" cy="1795200"/>
            </a:xfrm>
            <a:prstGeom prst="rect">
              <a:avLst/>
            </a:prstGeom>
            <a:solidFill>
              <a:srgbClr val="1155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Nouveaux paradigmes architecturaux (2):</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IA pour les réseaux, conception, opération…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Les réseaux pour l’IA,</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Marianne"/>
                  <a:ea typeface="+mn-ea"/>
                  <a:cs typeface="+mn-cs"/>
                </a:rPr>
                <a:t>Capacité, distribution (e.g. IA fédérative)…</a:t>
              </a:r>
            </a:p>
          </p:txBody>
        </p:sp>
      </p:grpSp>
    </p:spTree>
    <p:extLst>
      <p:ext uri="{BB962C8B-B14F-4D97-AF65-F5344CB8AC3E}">
        <p14:creationId xmlns:p14="http://schemas.microsoft.com/office/powerpoint/2010/main" val="289282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BE41CDF-3440-4815-8236-C5D9B0C5F983}"/>
              </a:ext>
            </a:extLst>
          </p:cNvPr>
          <p:cNvPicPr>
            <a:picLocks noChangeAspect="1"/>
          </p:cNvPicPr>
          <p:nvPr/>
        </p:nvPicPr>
        <p:blipFill>
          <a:blip r:embed="rId2"/>
          <a:stretch>
            <a:fillRect/>
          </a:stretch>
        </p:blipFill>
        <p:spPr bwMode="auto">
          <a:xfrm>
            <a:off x="659674" y="1166377"/>
            <a:ext cx="7040119" cy="3071116"/>
          </a:xfrm>
          <a:prstGeom prst="rect">
            <a:avLst/>
          </a:prstGeom>
        </p:spPr>
      </p:pic>
      <p:sp>
        <p:nvSpPr>
          <p:cNvPr id="3" name="Espace réservé du numéro de diapositive 2"/>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800" b="1" i="0" u="none" strike="noStrike" kern="1200" cap="none" spc="0" normalizeH="0" baseline="0" noProof="0" smtClean="0">
                <a:ln>
                  <a:noFill/>
                </a:ln>
                <a:solidFill>
                  <a:prstClr val="white"/>
                </a:solidFill>
                <a:effectLst/>
                <a:uLnTx/>
                <a:uFillTx/>
                <a:latin typeface="Avenir Book" panose="02000503020000020003" pitchFamily="2"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6</a:t>
            </a:fld>
            <a:endParaRPr kumimoji="0" lang="fr-FR" sz="8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endParaRPr>
          </a:p>
        </p:txBody>
      </p:sp>
      <p:sp>
        <p:nvSpPr>
          <p:cNvPr id="4" name="Titre 3"/>
          <p:cNvSpPr>
            <a:spLocks noGrp="1"/>
          </p:cNvSpPr>
          <p:nvPr>
            <p:ph type="title"/>
          </p:nvPr>
        </p:nvSpPr>
        <p:spPr>
          <a:xfrm>
            <a:off x="358776" y="580235"/>
            <a:ext cx="8424000" cy="540000"/>
          </a:xfrm>
        </p:spPr>
        <p:txBody>
          <a:bodyPr/>
          <a:lstStyle/>
          <a:p>
            <a:r>
              <a:rPr lang="fr-FR" dirty="0"/>
              <a:t>Vers des services </a:t>
            </a:r>
            <a:r>
              <a:rPr lang="fr-FR" dirty="0" err="1"/>
              <a:t>multi-sectoriels</a:t>
            </a:r>
            <a:r>
              <a:rPr lang="fr-FR" dirty="0"/>
              <a:t> dans les écosystèmes</a:t>
            </a:r>
          </a:p>
        </p:txBody>
      </p:sp>
      <p:sp>
        <p:nvSpPr>
          <p:cNvPr id="9" name="ZoneTexte 8">
            <a:extLst>
              <a:ext uri="{FF2B5EF4-FFF2-40B4-BE49-F238E27FC236}">
                <a16:creationId xmlns:a16="http://schemas.microsoft.com/office/drawing/2014/main" id="{6C1C247B-3537-56D8-8D9F-14293824B053}"/>
              </a:ext>
            </a:extLst>
          </p:cNvPr>
          <p:cNvSpPr txBox="1"/>
          <p:nvPr/>
        </p:nvSpPr>
        <p:spPr bwMode="auto">
          <a:xfrm>
            <a:off x="1022733" y="907773"/>
            <a:ext cx="3044099" cy="284742"/>
          </a:xfrm>
          <a:prstGeom prst="rect">
            <a:avLst/>
          </a:prstGeom>
        </p:spPr>
        <p:txBody>
          <a:bodyPr wrap="none" lIns="0" tIns="0" rIns="0" bIns="0" rtlCol="0" anchor="ctr" anchorCtr="0">
            <a:normAutofit/>
          </a:bodyPr>
          <a:lstStyle/>
          <a:p>
            <a:pPr marL="0" marR="0" lvl="0" indent="0" algn="l" defTabSz="641645"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1C557A"/>
                </a:solidFill>
                <a:effectLst/>
                <a:uLnTx/>
                <a:uFillTx/>
                <a:latin typeface="Arial"/>
                <a:ea typeface="+mn-ea"/>
                <a:cs typeface="+mn-cs"/>
              </a:rPr>
              <a:t>5G – Conception jointe avec les verticaux</a:t>
            </a:r>
          </a:p>
        </p:txBody>
      </p:sp>
      <p:sp>
        <p:nvSpPr>
          <p:cNvPr id="10" name="ZoneTexte 9">
            <a:extLst>
              <a:ext uri="{FF2B5EF4-FFF2-40B4-BE49-F238E27FC236}">
                <a16:creationId xmlns:a16="http://schemas.microsoft.com/office/drawing/2014/main" id="{EA8571A4-91D6-1D8D-EADC-A06032308E26}"/>
              </a:ext>
            </a:extLst>
          </p:cNvPr>
          <p:cNvSpPr txBox="1"/>
          <p:nvPr/>
        </p:nvSpPr>
        <p:spPr bwMode="auto">
          <a:xfrm>
            <a:off x="5284741" y="989353"/>
            <a:ext cx="2276855" cy="335417"/>
          </a:xfrm>
          <a:prstGeom prst="rect">
            <a:avLst/>
          </a:prstGeom>
        </p:spPr>
        <p:txBody>
          <a:bodyPr wrap="none" lIns="0" tIns="0" rIns="0" bIns="0" rtlCol="0" anchor="ctr" anchorCtr="0">
            <a:normAutofit lnSpcReduction="10000"/>
          </a:bodyPr>
          <a:lstStyle/>
          <a:p>
            <a:pPr marL="0" marR="0" lvl="0" indent="0" algn="ctr" defTabSz="641645"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1C557A"/>
                </a:solidFill>
                <a:effectLst/>
                <a:uLnTx/>
                <a:uFillTx/>
                <a:latin typeface="Arial"/>
                <a:ea typeface="+mn-ea"/>
                <a:cs typeface="+mn-cs"/>
              </a:rPr>
              <a:t>6G – Systèmes multisectoriels, multi-acteurs</a:t>
            </a:r>
          </a:p>
          <a:p>
            <a:pPr marL="0" marR="0" lvl="0" indent="0" algn="ctr" defTabSz="641645"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1C557A"/>
                </a:solidFill>
                <a:effectLst/>
                <a:uLnTx/>
                <a:uFillTx/>
                <a:latin typeface="Arial"/>
                <a:ea typeface="+mn-ea"/>
                <a:cs typeface="+mn-cs"/>
              </a:rPr>
              <a:t>Création jointe de valeur</a:t>
            </a:r>
          </a:p>
        </p:txBody>
      </p:sp>
      <p:sp>
        <p:nvSpPr>
          <p:cNvPr id="12" name="ZoneTexte 11">
            <a:extLst>
              <a:ext uri="{FF2B5EF4-FFF2-40B4-BE49-F238E27FC236}">
                <a16:creationId xmlns:a16="http://schemas.microsoft.com/office/drawing/2014/main" id="{1493839F-6727-3020-9B2A-3CCB3F0E5F57}"/>
              </a:ext>
            </a:extLst>
          </p:cNvPr>
          <p:cNvSpPr txBox="1"/>
          <p:nvPr/>
        </p:nvSpPr>
        <p:spPr bwMode="auto">
          <a:xfrm>
            <a:off x="4493714" y="4151633"/>
            <a:ext cx="4103210" cy="635208"/>
          </a:xfrm>
          <a:prstGeom prst="rect">
            <a:avLst/>
          </a:prstGeom>
        </p:spPr>
        <p:txBody>
          <a:bodyPr wrap="none" lIns="0" tIns="0" rIns="0" bIns="0" rtlCol="0" anchor="ctr" anchorCtr="0">
            <a:normAutofit/>
          </a:bodyPr>
          <a:lstStyle/>
          <a:p>
            <a:pPr marL="0" marR="0" lvl="0" indent="0" algn="ctr" defTabSz="641645"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1C557A"/>
                </a:solidFill>
                <a:effectLst/>
                <a:uLnTx/>
                <a:uFillTx/>
                <a:latin typeface="Arial"/>
                <a:ea typeface="+mn-ea"/>
                <a:cs typeface="+mn-cs"/>
              </a:rPr>
              <a:t>Partage et orchestration dynamique d’un large spectre </a:t>
            </a:r>
          </a:p>
          <a:p>
            <a:pPr marL="0" marR="0" lvl="0" indent="0" algn="ctr" defTabSz="641645"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1C557A"/>
                </a:solidFill>
                <a:effectLst/>
                <a:uLnTx/>
                <a:uFillTx/>
                <a:latin typeface="Arial"/>
                <a:ea typeface="+mn-ea"/>
                <a:cs typeface="+mn-cs"/>
              </a:rPr>
              <a:t>de fonctionnalités embarquées et de données </a:t>
            </a:r>
          </a:p>
          <a:p>
            <a:pPr marL="0" marR="0" lvl="0" indent="0" algn="ctr" defTabSz="641645"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1C557A"/>
                </a:solidFill>
                <a:effectLst/>
                <a:uLnTx/>
                <a:uFillTx/>
                <a:latin typeface="Arial"/>
                <a:ea typeface="+mn-ea"/>
                <a:cs typeface="+mn-cs"/>
              </a:rPr>
              <a:t>Cœur ouvert par des API (Interfaces de programmation d’applications)</a:t>
            </a:r>
          </a:p>
        </p:txBody>
      </p:sp>
      <p:sp>
        <p:nvSpPr>
          <p:cNvPr id="13" name="ZoneTexte 12">
            <a:extLst>
              <a:ext uri="{FF2B5EF4-FFF2-40B4-BE49-F238E27FC236}">
                <a16:creationId xmlns:a16="http://schemas.microsoft.com/office/drawing/2014/main" id="{04F252B7-6AAC-4C22-1401-7327EA2F046F}"/>
              </a:ext>
            </a:extLst>
          </p:cNvPr>
          <p:cNvSpPr txBox="1"/>
          <p:nvPr/>
        </p:nvSpPr>
        <p:spPr bwMode="auto">
          <a:xfrm>
            <a:off x="1406769" y="4258242"/>
            <a:ext cx="1915949" cy="489523"/>
          </a:xfrm>
          <a:prstGeom prst="rect">
            <a:avLst/>
          </a:prstGeom>
        </p:spPr>
        <p:txBody>
          <a:bodyPr wrap="none" lIns="0" tIns="0" rIns="0" bIns="0" rtlCol="0" anchor="ctr" anchorCtr="0">
            <a:normAutofit/>
          </a:bodyPr>
          <a:lstStyle/>
          <a:p>
            <a:pPr marL="0" marR="0" lvl="0" indent="0" algn="ctr" defTabSz="641645"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1C557A"/>
                </a:solidFill>
                <a:effectLst/>
                <a:uLnTx/>
                <a:uFillTx/>
                <a:latin typeface="Arial"/>
                <a:ea typeface="+mn-ea"/>
                <a:cs typeface="+mn-cs"/>
              </a:rPr>
              <a:t>Embarquement dans les réseaux de fonctionnalités de tiers, </a:t>
            </a:r>
          </a:p>
          <a:p>
            <a:pPr marL="0" marR="0" lvl="0" indent="0" algn="ctr" defTabSz="641645"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1C557A"/>
                </a:solidFill>
                <a:effectLst/>
                <a:uLnTx/>
                <a:uFillTx/>
                <a:latin typeface="Arial"/>
                <a:ea typeface="+mn-ea"/>
                <a:cs typeface="+mn-cs"/>
              </a:rPr>
              <a:t>liées aux services,  </a:t>
            </a:r>
          </a:p>
          <a:p>
            <a:pPr marL="0" marR="0" lvl="0" indent="0" algn="ctr" defTabSz="641645"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1C557A"/>
                </a:solidFill>
                <a:effectLst/>
                <a:uLnTx/>
                <a:uFillTx/>
                <a:latin typeface="Arial"/>
                <a:ea typeface="+mn-ea"/>
                <a:cs typeface="+mn-cs"/>
              </a:rPr>
              <a:t> Cœur ouvert par des API (Interfaces de programmation d’applications)</a:t>
            </a:r>
          </a:p>
        </p:txBody>
      </p:sp>
    </p:spTree>
    <p:extLst>
      <p:ext uri="{BB962C8B-B14F-4D97-AF65-F5344CB8AC3E}">
        <p14:creationId xmlns:p14="http://schemas.microsoft.com/office/powerpoint/2010/main" val="1907767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800" b="1" i="0" u="none" strike="noStrike" kern="1200" cap="none" spc="0" normalizeH="0" baseline="0" noProof="0" smtClean="0">
                <a:ln>
                  <a:noFill/>
                </a:ln>
                <a:solidFill>
                  <a:prstClr val="white"/>
                </a:solidFill>
                <a:effectLst/>
                <a:uLnTx/>
                <a:uFillTx/>
                <a:latin typeface="Avenir Book" panose="02000503020000020003" pitchFamily="2"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7</a:t>
            </a:fld>
            <a:endParaRPr kumimoji="0" lang="fr-FR" sz="8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endParaRPr>
          </a:p>
        </p:txBody>
      </p:sp>
      <p:sp>
        <p:nvSpPr>
          <p:cNvPr id="4" name="Titre 3"/>
          <p:cNvSpPr>
            <a:spLocks noGrp="1"/>
          </p:cNvSpPr>
          <p:nvPr>
            <p:ph type="title"/>
          </p:nvPr>
        </p:nvSpPr>
        <p:spPr>
          <a:xfrm>
            <a:off x="358776" y="571740"/>
            <a:ext cx="8424000" cy="319215"/>
          </a:xfrm>
        </p:spPr>
        <p:txBody>
          <a:bodyPr/>
          <a:lstStyle/>
          <a:p>
            <a:r>
              <a:rPr lang="fr-FR" dirty="0"/>
              <a:t>Structuration du programme</a:t>
            </a:r>
          </a:p>
        </p:txBody>
      </p:sp>
      <p:pic>
        <p:nvPicPr>
          <p:cNvPr id="6" name="Image 5"/>
          <p:cNvPicPr>
            <a:picLocks noChangeAspect="1"/>
          </p:cNvPicPr>
          <p:nvPr/>
        </p:nvPicPr>
        <p:blipFill>
          <a:blip r:embed="rId2"/>
          <a:stretch>
            <a:fillRect/>
          </a:stretch>
        </p:blipFill>
        <p:spPr>
          <a:xfrm>
            <a:off x="601737" y="1323425"/>
            <a:ext cx="7588953" cy="3131673"/>
          </a:xfrm>
          <a:prstGeom prst="rect">
            <a:avLst/>
          </a:prstGeom>
        </p:spPr>
      </p:pic>
      <p:sp>
        <p:nvSpPr>
          <p:cNvPr id="7" name="ZoneTexte 6">
            <a:extLst>
              <a:ext uri="{FF2B5EF4-FFF2-40B4-BE49-F238E27FC236}">
                <a16:creationId xmlns:a16="http://schemas.microsoft.com/office/drawing/2014/main" id="{67FA972B-4EA6-1C9A-E60C-58D73D68CCBD}"/>
              </a:ext>
            </a:extLst>
          </p:cNvPr>
          <p:cNvSpPr txBox="1"/>
          <p:nvPr/>
        </p:nvSpPr>
        <p:spPr>
          <a:xfrm>
            <a:off x="723913" y="853086"/>
            <a:ext cx="108975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Arial" panose="020B0604020202020204"/>
                <a:ea typeface="+mn-ea"/>
                <a:cs typeface="+mn-cs"/>
              </a:rPr>
              <a:t>Un ensemble de projets avec une cohérence d’ensemble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Arial" panose="020B0604020202020204"/>
                <a:ea typeface="+mn-ea"/>
                <a:cs typeface="+mn-cs"/>
              </a:rPr>
              <a:t>Des projets traitant d’une ou plusieurs lignes et/ou d’une ou plusieurs colonnes </a:t>
            </a:r>
          </a:p>
        </p:txBody>
      </p:sp>
      <p:sp>
        <p:nvSpPr>
          <p:cNvPr id="8" name="ZoneTexte 7">
            <a:extLst>
              <a:ext uri="{FF2B5EF4-FFF2-40B4-BE49-F238E27FC236}">
                <a16:creationId xmlns:a16="http://schemas.microsoft.com/office/drawing/2014/main" id="{89AF4740-36C7-7ECA-3B82-497851B5C846}"/>
              </a:ext>
            </a:extLst>
          </p:cNvPr>
          <p:cNvSpPr txBox="1"/>
          <p:nvPr/>
        </p:nvSpPr>
        <p:spPr>
          <a:xfrm>
            <a:off x="723913" y="4486131"/>
            <a:ext cx="64271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Arial" panose="020B0604020202020204"/>
                <a:ea typeface="+mn-ea"/>
                <a:cs typeface="+mn-cs"/>
              </a:rPr>
              <a:t>Les verticaux interagissent technologiquement avec les diverses entrées de la matrice</a:t>
            </a:r>
          </a:p>
        </p:txBody>
      </p:sp>
    </p:spTree>
    <p:extLst>
      <p:ext uri="{BB962C8B-B14F-4D97-AF65-F5344CB8AC3E}">
        <p14:creationId xmlns:p14="http://schemas.microsoft.com/office/powerpoint/2010/main" val="102034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800" b="1" i="0" u="none" strike="noStrike" kern="1200" cap="none" spc="0" normalizeH="0" baseline="0" noProof="0" smtClean="0">
                <a:ln>
                  <a:noFill/>
                </a:ln>
                <a:solidFill>
                  <a:prstClr val="white"/>
                </a:solidFill>
                <a:effectLst/>
                <a:uLnTx/>
                <a:uFillTx/>
                <a:latin typeface="Avenir Book" panose="02000503020000020003" pitchFamily="2"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8</a:t>
            </a:fld>
            <a:endParaRPr kumimoji="0" lang="fr-FR" sz="8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endParaRPr>
          </a:p>
        </p:txBody>
      </p:sp>
      <p:sp>
        <p:nvSpPr>
          <p:cNvPr id="4" name="Titre 3"/>
          <p:cNvSpPr>
            <a:spLocks noGrp="1"/>
          </p:cNvSpPr>
          <p:nvPr>
            <p:ph type="title"/>
          </p:nvPr>
        </p:nvSpPr>
        <p:spPr/>
        <p:txBody>
          <a:bodyPr/>
          <a:lstStyle/>
          <a:p>
            <a:r>
              <a:rPr lang="fr-FR" dirty="0"/>
              <a:t>Informations générales</a:t>
            </a:r>
          </a:p>
        </p:txBody>
      </p:sp>
      <p:sp>
        <p:nvSpPr>
          <p:cNvPr id="5" name="Espace réservé du texte 4"/>
          <p:cNvSpPr>
            <a:spLocks noGrp="1"/>
          </p:cNvSpPr>
          <p:nvPr>
            <p:ph type="body" sz="quarter" idx="17"/>
          </p:nvPr>
        </p:nvSpPr>
        <p:spPr/>
        <p:txBody>
          <a:bodyPr/>
          <a:lstStyle/>
          <a:p>
            <a:pPr lvl="0" defTabSz="914400">
              <a:lnSpc>
                <a:spcPct val="120000"/>
              </a:lnSpc>
              <a:spcBef>
                <a:spcPts val="1000"/>
              </a:spcBef>
              <a:spcAft>
                <a:spcPts val="0"/>
              </a:spcAft>
              <a:buClr>
                <a:srgbClr val="5FBEDC"/>
              </a:buClr>
              <a:defRPr/>
            </a:pPr>
            <a:r>
              <a:rPr lang="fr-FR" sz="1600" b="1" dirty="0">
                <a:solidFill>
                  <a:srgbClr val="115596"/>
                </a:solidFill>
                <a:latin typeface="Arial" panose="020B0604020202020204"/>
              </a:rPr>
              <a:t>Porteurs: CEA, CNRS, IMT </a:t>
            </a:r>
          </a:p>
          <a:p>
            <a:pPr marL="637807" lvl="1" indent="-285750" defTabSz="914400">
              <a:lnSpc>
                <a:spcPct val="120000"/>
              </a:lnSpc>
              <a:spcBef>
                <a:spcPts val="0"/>
              </a:spcBef>
              <a:spcAft>
                <a:spcPts val="0"/>
              </a:spcAft>
              <a:buClr>
                <a:srgbClr val="5FBEDC"/>
              </a:buClr>
              <a:defRPr/>
            </a:pPr>
            <a:r>
              <a:rPr lang="fr-FR" sz="1400" b="1" dirty="0">
                <a:solidFill>
                  <a:srgbClr val="115596"/>
                </a:solidFill>
                <a:latin typeface="Arial" panose="020B0604020202020204"/>
              </a:rPr>
              <a:t>INRIA invité </a:t>
            </a:r>
          </a:p>
          <a:p>
            <a:pPr lvl="0" defTabSz="914400">
              <a:lnSpc>
                <a:spcPct val="120000"/>
              </a:lnSpc>
              <a:spcBef>
                <a:spcPts val="1000"/>
              </a:spcBef>
              <a:spcAft>
                <a:spcPts val="0"/>
              </a:spcAft>
              <a:buClr>
                <a:srgbClr val="5FBEDC"/>
              </a:buClr>
              <a:defRPr/>
            </a:pPr>
            <a:r>
              <a:rPr lang="fr-FR" sz="1600" b="1" dirty="0">
                <a:solidFill>
                  <a:srgbClr val="115596"/>
                </a:solidFill>
                <a:latin typeface="Arial" panose="020B0604020202020204"/>
              </a:rPr>
              <a:t>Budget Global: 54M€ (initialement 65M€)</a:t>
            </a:r>
          </a:p>
          <a:p>
            <a:pPr lvl="0" defTabSz="914400">
              <a:lnSpc>
                <a:spcPct val="120000"/>
              </a:lnSpc>
              <a:spcBef>
                <a:spcPts val="1000"/>
              </a:spcBef>
              <a:spcAft>
                <a:spcPts val="0"/>
              </a:spcAft>
              <a:buClr>
                <a:srgbClr val="5FBEDC"/>
              </a:buClr>
              <a:defRPr/>
            </a:pPr>
            <a:r>
              <a:rPr lang="fr-FR" sz="1600" b="1" dirty="0">
                <a:solidFill>
                  <a:srgbClr val="115596"/>
                </a:solidFill>
                <a:latin typeface="Arial" panose="020B0604020202020204"/>
              </a:rPr>
              <a:t>‘Outils’ (initiaux) du PEPR</a:t>
            </a:r>
          </a:p>
          <a:p>
            <a:pPr marL="685800" lvl="1" indent="-228600" defTabSz="914400">
              <a:lnSpc>
                <a:spcPct val="120000"/>
              </a:lnSpc>
              <a:spcBef>
                <a:spcPts val="500"/>
              </a:spcBef>
              <a:spcAft>
                <a:spcPts val="0"/>
              </a:spcAft>
              <a:buClr>
                <a:srgbClr val="115596"/>
              </a:buClr>
              <a:buFont typeface="Wingdings" pitchFamily="2" charset="2"/>
              <a:buChar char="§"/>
              <a:defRPr/>
            </a:pPr>
            <a:r>
              <a:rPr lang="fr-FR" dirty="0">
                <a:solidFill>
                  <a:srgbClr val="0C284B"/>
                </a:solidFill>
                <a:latin typeface="Arial" panose="020B0604020202020204"/>
              </a:rPr>
              <a:t>Projets Ciblés </a:t>
            </a:r>
          </a:p>
          <a:p>
            <a:pPr marL="685800" lvl="1" indent="-228600" defTabSz="914400">
              <a:lnSpc>
                <a:spcPct val="120000"/>
              </a:lnSpc>
              <a:spcBef>
                <a:spcPts val="500"/>
              </a:spcBef>
              <a:spcAft>
                <a:spcPts val="0"/>
              </a:spcAft>
              <a:buClr>
                <a:srgbClr val="115596"/>
              </a:buClr>
              <a:buFont typeface="Wingdings" pitchFamily="2" charset="2"/>
              <a:buChar char="§"/>
              <a:defRPr/>
            </a:pPr>
            <a:r>
              <a:rPr lang="fr-FR" dirty="0">
                <a:solidFill>
                  <a:srgbClr val="0C284B"/>
                </a:solidFill>
                <a:latin typeface="Arial" panose="020B0604020202020204"/>
              </a:rPr>
              <a:t>Projet structuration Plateforme </a:t>
            </a:r>
          </a:p>
          <a:p>
            <a:pPr marL="685800" lvl="1" indent="-228600" defTabSz="914400">
              <a:lnSpc>
                <a:spcPct val="120000"/>
              </a:lnSpc>
              <a:spcBef>
                <a:spcPts val="500"/>
              </a:spcBef>
              <a:spcAft>
                <a:spcPts val="0"/>
              </a:spcAft>
              <a:buClr>
                <a:srgbClr val="115596"/>
              </a:buClr>
              <a:buFont typeface="Wingdings" pitchFamily="2" charset="2"/>
              <a:buChar char="§"/>
              <a:defRPr/>
            </a:pPr>
            <a:r>
              <a:rPr lang="fr-FR" dirty="0">
                <a:solidFill>
                  <a:srgbClr val="0C284B"/>
                </a:solidFill>
                <a:latin typeface="Arial" panose="020B0604020202020204"/>
              </a:rPr>
              <a:t>Appels à Projets</a:t>
            </a:r>
          </a:p>
          <a:p>
            <a:pPr marL="685800" lvl="1" indent="-228600" defTabSz="914400">
              <a:lnSpc>
                <a:spcPct val="120000"/>
              </a:lnSpc>
              <a:spcBef>
                <a:spcPts val="500"/>
              </a:spcBef>
              <a:spcAft>
                <a:spcPts val="0"/>
              </a:spcAft>
              <a:buClr>
                <a:srgbClr val="115596"/>
              </a:buClr>
              <a:buFont typeface="Wingdings" pitchFamily="2" charset="2"/>
              <a:buChar char="§"/>
              <a:defRPr/>
            </a:pPr>
            <a:r>
              <a:rPr lang="fr-FR" dirty="0">
                <a:solidFill>
                  <a:srgbClr val="0C284B"/>
                </a:solidFill>
                <a:latin typeface="Arial" panose="020B0604020202020204"/>
              </a:rPr>
              <a:t>Programme pré-maturation et interactions avec le monde industriel</a:t>
            </a:r>
          </a:p>
          <a:p>
            <a:pPr marL="685800" lvl="1" indent="-228600" defTabSz="914400">
              <a:lnSpc>
                <a:spcPct val="120000"/>
              </a:lnSpc>
              <a:spcBef>
                <a:spcPts val="500"/>
              </a:spcBef>
              <a:spcAft>
                <a:spcPts val="0"/>
              </a:spcAft>
              <a:buClr>
                <a:srgbClr val="115596"/>
              </a:buClr>
              <a:buFont typeface="Wingdings" pitchFamily="2" charset="2"/>
              <a:buChar char="§"/>
              <a:defRPr/>
            </a:pPr>
            <a:r>
              <a:rPr lang="fr-FR" dirty="0">
                <a:solidFill>
                  <a:srgbClr val="0C284B"/>
                </a:solidFill>
                <a:latin typeface="Arial" panose="020B0604020202020204"/>
              </a:rPr>
              <a:t>Activités de structuration de la communauté et de dissémination des résultats.</a:t>
            </a:r>
          </a:p>
          <a:p>
            <a:pPr lvl="0" defTabSz="914400">
              <a:lnSpc>
                <a:spcPct val="120000"/>
              </a:lnSpc>
              <a:spcBef>
                <a:spcPts val="1000"/>
              </a:spcBef>
              <a:spcAft>
                <a:spcPts val="0"/>
              </a:spcAft>
              <a:buClr>
                <a:srgbClr val="5FBEDC"/>
              </a:buClr>
              <a:defRPr/>
            </a:pPr>
            <a:r>
              <a:rPr lang="fr-FR" sz="1600" b="1" dirty="0">
                <a:solidFill>
                  <a:srgbClr val="115596"/>
                </a:solidFill>
                <a:latin typeface="Arial" panose="020B0604020202020204"/>
              </a:rPr>
              <a:t>Durée 6 ans : jusqu’à fin 2027 pour les projets ciblés, fin avril 2029 pour le reste.</a:t>
            </a:r>
            <a:endParaRPr lang="fr-FR" sz="1050" dirty="0"/>
          </a:p>
        </p:txBody>
      </p:sp>
    </p:spTree>
    <p:extLst>
      <p:ext uri="{BB962C8B-B14F-4D97-AF65-F5344CB8AC3E}">
        <p14:creationId xmlns:p14="http://schemas.microsoft.com/office/powerpoint/2010/main" val="17593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800" b="1" i="0" u="none" strike="noStrike" kern="1200" cap="none" spc="0" normalizeH="0" baseline="0" noProof="0" smtClean="0">
                <a:ln>
                  <a:noFill/>
                </a:ln>
                <a:solidFill>
                  <a:prstClr val="white"/>
                </a:solidFill>
                <a:effectLst/>
                <a:uLnTx/>
                <a:uFillTx/>
                <a:latin typeface="Avenir Book" panose="02000503020000020003" pitchFamily="2"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9</a:t>
            </a:fld>
            <a:endParaRPr kumimoji="0" lang="fr-FR" sz="8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endParaRPr>
          </a:p>
        </p:txBody>
      </p:sp>
      <p:sp>
        <p:nvSpPr>
          <p:cNvPr id="4" name="Titre 3"/>
          <p:cNvSpPr>
            <a:spLocks noGrp="1"/>
          </p:cNvSpPr>
          <p:nvPr>
            <p:ph type="title"/>
          </p:nvPr>
        </p:nvSpPr>
        <p:spPr>
          <a:xfrm>
            <a:off x="358776" y="577373"/>
            <a:ext cx="8424000" cy="540000"/>
          </a:xfrm>
        </p:spPr>
        <p:txBody>
          <a:bodyPr/>
          <a:lstStyle/>
          <a:p>
            <a:r>
              <a:rPr lang="fr-FR" dirty="0"/>
              <a:t>La structuration en projets</a:t>
            </a:r>
          </a:p>
        </p:txBody>
      </p:sp>
      <p:grpSp>
        <p:nvGrpSpPr>
          <p:cNvPr id="6" name="Groupe 5"/>
          <p:cNvGrpSpPr/>
          <p:nvPr/>
        </p:nvGrpSpPr>
        <p:grpSpPr>
          <a:xfrm>
            <a:off x="423820" y="1000071"/>
            <a:ext cx="959568" cy="838783"/>
            <a:chOff x="241687" y="173274"/>
            <a:chExt cx="959568" cy="838783"/>
          </a:xfrm>
        </p:grpSpPr>
        <p:sp>
          <p:nvSpPr>
            <p:cNvPr id="31" name="Flèche droite 30"/>
            <p:cNvSpPr/>
            <p:nvPr/>
          </p:nvSpPr>
          <p:spPr>
            <a:xfrm>
              <a:off x="241687" y="173274"/>
              <a:ext cx="959568" cy="838783"/>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Flèche droite 4"/>
            <p:cNvSpPr txBox="1"/>
            <p:nvPr/>
          </p:nvSpPr>
          <p:spPr>
            <a:xfrm>
              <a:off x="481579" y="299091"/>
              <a:ext cx="467789" cy="587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5080" rIns="1016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800" b="0" i="0" u="none" strike="noStrike" kern="1200" cap="none" spc="0" normalizeH="0" baseline="0" noProof="0" dirty="0">
                  <a:ln>
                    <a:noFill/>
                  </a:ln>
                  <a:solidFill>
                    <a:prstClr val="black">
                      <a:hueOff val="0"/>
                      <a:satOff val="0"/>
                      <a:lumOff val="0"/>
                      <a:alphaOff val="0"/>
                    </a:prstClr>
                  </a:solidFill>
                  <a:effectLst/>
                  <a:uLnTx/>
                  <a:uFillTx/>
                  <a:latin typeface="Marianne"/>
                  <a:ea typeface="+mn-ea"/>
                  <a:cs typeface="+mn-cs"/>
                </a:rPr>
                <a:t>Lettre de mission</a:t>
              </a:r>
            </a:p>
          </p:txBody>
        </p:sp>
      </p:grpSp>
      <p:grpSp>
        <p:nvGrpSpPr>
          <p:cNvPr id="7" name="Groupe 6"/>
          <p:cNvGrpSpPr/>
          <p:nvPr/>
        </p:nvGrpSpPr>
        <p:grpSpPr>
          <a:xfrm>
            <a:off x="1683253" y="1000071"/>
            <a:ext cx="959568" cy="838783"/>
            <a:chOff x="1501120" y="173274"/>
            <a:chExt cx="959568" cy="838783"/>
          </a:xfrm>
        </p:grpSpPr>
        <p:sp>
          <p:nvSpPr>
            <p:cNvPr id="29" name="Flèche droite 28"/>
            <p:cNvSpPr/>
            <p:nvPr/>
          </p:nvSpPr>
          <p:spPr>
            <a:xfrm>
              <a:off x="1501120" y="173274"/>
              <a:ext cx="959568" cy="838783"/>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Flèche droite 6"/>
            <p:cNvSpPr txBox="1"/>
            <p:nvPr/>
          </p:nvSpPr>
          <p:spPr>
            <a:xfrm>
              <a:off x="1741013" y="299091"/>
              <a:ext cx="467789" cy="587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5080" rIns="1016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800" b="0" i="0" u="none" strike="noStrike" kern="1200" cap="none" spc="0" normalizeH="0" baseline="0" noProof="0" dirty="0">
                  <a:ln>
                    <a:noFill/>
                  </a:ln>
                  <a:solidFill>
                    <a:prstClr val="black">
                      <a:hueOff val="0"/>
                      <a:satOff val="0"/>
                      <a:lumOff val="0"/>
                      <a:alphaOff val="0"/>
                    </a:prstClr>
                  </a:solidFill>
                  <a:effectLst/>
                  <a:uLnTx/>
                  <a:uFillTx/>
                  <a:latin typeface="Marianne"/>
                  <a:ea typeface="+mn-ea"/>
                  <a:cs typeface="+mn-cs"/>
                </a:rPr>
                <a:t>Dépôt dossier</a:t>
              </a:r>
            </a:p>
          </p:txBody>
        </p:sp>
      </p:grpSp>
      <p:grpSp>
        <p:nvGrpSpPr>
          <p:cNvPr id="8" name="Groupe 7"/>
          <p:cNvGrpSpPr/>
          <p:nvPr/>
        </p:nvGrpSpPr>
        <p:grpSpPr>
          <a:xfrm>
            <a:off x="1443361" y="1179571"/>
            <a:ext cx="479784" cy="479784"/>
            <a:chOff x="1261228" y="352774"/>
            <a:chExt cx="479784" cy="479784"/>
          </a:xfrm>
        </p:grpSpPr>
        <p:sp>
          <p:nvSpPr>
            <p:cNvPr id="27" name="Ellipse 26"/>
            <p:cNvSpPr/>
            <p:nvPr/>
          </p:nvSpPr>
          <p:spPr>
            <a:xfrm>
              <a:off x="1261228" y="352774"/>
              <a:ext cx="479784" cy="47978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Ellipse 8"/>
            <p:cNvSpPr txBox="1"/>
            <p:nvPr/>
          </p:nvSpPr>
          <p:spPr>
            <a:xfrm>
              <a:off x="1331491" y="423037"/>
              <a:ext cx="339258" cy="339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Marianne"/>
                  <a:ea typeface="+mn-ea"/>
                  <a:cs typeface="+mn-cs"/>
                </a:rPr>
                <a:t>11 </a:t>
              </a:r>
              <a:r>
                <a:rPr kumimoji="0" lang="fr-FR" sz="800" b="0" i="0" u="none" strike="noStrike" kern="1200" cap="none" spc="0" normalizeH="0" baseline="0" noProof="0" dirty="0" err="1">
                  <a:ln>
                    <a:noFill/>
                  </a:ln>
                  <a:solidFill>
                    <a:prstClr val="white"/>
                  </a:solidFill>
                  <a:effectLst/>
                  <a:uLnTx/>
                  <a:uFillTx/>
                  <a:latin typeface="Marianne"/>
                  <a:ea typeface="+mn-ea"/>
                  <a:cs typeface="+mn-cs"/>
                </a:rPr>
                <a:t>dec</a:t>
              </a:r>
              <a:r>
                <a:rPr kumimoji="0" lang="fr-FR" sz="800" b="0" i="0" u="none" strike="noStrike" kern="1200" cap="none" spc="0" normalizeH="0" baseline="0" noProof="0" dirty="0">
                  <a:ln>
                    <a:noFill/>
                  </a:ln>
                  <a:solidFill>
                    <a:prstClr val="white"/>
                  </a:solidFill>
                  <a:effectLst/>
                  <a:uLnTx/>
                  <a:uFillTx/>
                  <a:latin typeface="Marianne"/>
                  <a:ea typeface="+mn-ea"/>
                  <a:cs typeface="+mn-cs"/>
                </a:rPr>
                <a:t> 2021</a:t>
              </a:r>
            </a:p>
          </p:txBody>
        </p:sp>
      </p:grpSp>
      <p:grpSp>
        <p:nvGrpSpPr>
          <p:cNvPr id="9" name="Groupe 8"/>
          <p:cNvGrpSpPr/>
          <p:nvPr/>
        </p:nvGrpSpPr>
        <p:grpSpPr>
          <a:xfrm>
            <a:off x="2844130" y="1000071"/>
            <a:ext cx="1156683" cy="838783"/>
            <a:chOff x="2661997" y="173274"/>
            <a:chExt cx="1156683" cy="838783"/>
          </a:xfrm>
        </p:grpSpPr>
        <p:sp>
          <p:nvSpPr>
            <p:cNvPr id="25" name="Flèche droite 24"/>
            <p:cNvSpPr/>
            <p:nvPr/>
          </p:nvSpPr>
          <p:spPr>
            <a:xfrm>
              <a:off x="2661997" y="173274"/>
              <a:ext cx="1156683" cy="838783"/>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Flèche droite 10"/>
            <p:cNvSpPr txBox="1"/>
            <p:nvPr/>
          </p:nvSpPr>
          <p:spPr>
            <a:xfrm>
              <a:off x="2951168" y="299091"/>
              <a:ext cx="573938" cy="587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5080" rIns="1016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800" b="0" i="0" u="none" strike="noStrike" kern="1200" cap="none" spc="0" normalizeH="0" baseline="0" noProof="0" dirty="0">
                  <a:ln>
                    <a:noFill/>
                  </a:ln>
                  <a:solidFill>
                    <a:prstClr val="black">
                      <a:hueOff val="0"/>
                      <a:satOff val="0"/>
                      <a:lumOff val="0"/>
                      <a:alphaOff val="0"/>
                    </a:prstClr>
                  </a:solidFill>
                  <a:effectLst/>
                  <a:uLnTx/>
                  <a:uFillTx/>
                  <a:latin typeface="Marianne"/>
                  <a:ea typeface="+mn-ea"/>
                  <a:cs typeface="+mn-cs"/>
                </a:rPr>
                <a:t>Validation projets</a:t>
              </a:r>
            </a:p>
          </p:txBody>
        </p:sp>
      </p:grpSp>
      <p:grpSp>
        <p:nvGrpSpPr>
          <p:cNvPr id="10" name="Groupe 9"/>
          <p:cNvGrpSpPr/>
          <p:nvPr/>
        </p:nvGrpSpPr>
        <p:grpSpPr>
          <a:xfrm>
            <a:off x="2702795" y="1179571"/>
            <a:ext cx="479784" cy="479784"/>
            <a:chOff x="2520662" y="352774"/>
            <a:chExt cx="479784" cy="479784"/>
          </a:xfrm>
        </p:grpSpPr>
        <p:sp>
          <p:nvSpPr>
            <p:cNvPr id="23" name="Ellipse 22"/>
            <p:cNvSpPr/>
            <p:nvPr/>
          </p:nvSpPr>
          <p:spPr>
            <a:xfrm>
              <a:off x="2520662" y="352774"/>
              <a:ext cx="479784" cy="47978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Ellipse 12"/>
            <p:cNvSpPr txBox="1"/>
            <p:nvPr/>
          </p:nvSpPr>
          <p:spPr>
            <a:xfrm>
              <a:off x="2590925" y="423037"/>
              <a:ext cx="339258" cy="339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Marianne"/>
                  <a:ea typeface="+mn-ea"/>
                  <a:cs typeface="+mn-cs"/>
                </a:rPr>
                <a:t>23 </a:t>
              </a:r>
              <a:r>
                <a:rPr kumimoji="0" lang="fr-FR" sz="800" b="0" i="0" u="none" strike="noStrike" kern="1200" cap="none" spc="0" normalizeH="0" baseline="0" noProof="0" dirty="0" err="1">
                  <a:ln>
                    <a:noFill/>
                  </a:ln>
                  <a:solidFill>
                    <a:prstClr val="white"/>
                  </a:solidFill>
                  <a:effectLst/>
                  <a:uLnTx/>
                  <a:uFillTx/>
                  <a:latin typeface="Marianne"/>
                  <a:ea typeface="+mn-ea"/>
                  <a:cs typeface="+mn-cs"/>
                </a:rPr>
                <a:t>fev</a:t>
              </a:r>
              <a:r>
                <a:rPr kumimoji="0" lang="fr-FR" sz="800" b="0" i="0" u="none" strike="noStrike" kern="1200" cap="none" spc="0" normalizeH="0" baseline="0" noProof="0" dirty="0">
                  <a:ln>
                    <a:noFill/>
                  </a:ln>
                  <a:solidFill>
                    <a:prstClr val="white"/>
                  </a:solidFill>
                  <a:effectLst/>
                  <a:uLnTx/>
                  <a:uFillTx/>
                  <a:latin typeface="Marianne"/>
                  <a:ea typeface="+mn-ea"/>
                  <a:cs typeface="+mn-cs"/>
                </a:rPr>
                <a:t> 2023</a:t>
              </a:r>
            </a:p>
          </p:txBody>
        </p:sp>
      </p:grpSp>
      <p:grpSp>
        <p:nvGrpSpPr>
          <p:cNvPr id="11" name="Groupe 10"/>
          <p:cNvGrpSpPr/>
          <p:nvPr/>
        </p:nvGrpSpPr>
        <p:grpSpPr>
          <a:xfrm>
            <a:off x="4300678" y="1000071"/>
            <a:ext cx="959568" cy="838783"/>
            <a:chOff x="4118545" y="173274"/>
            <a:chExt cx="959568" cy="838783"/>
          </a:xfrm>
        </p:grpSpPr>
        <p:sp>
          <p:nvSpPr>
            <p:cNvPr id="21" name="Flèche droite 20"/>
            <p:cNvSpPr/>
            <p:nvPr/>
          </p:nvSpPr>
          <p:spPr>
            <a:xfrm>
              <a:off x="4118545" y="173274"/>
              <a:ext cx="959568" cy="838783"/>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Flèche droite 14"/>
            <p:cNvSpPr txBox="1"/>
            <p:nvPr/>
          </p:nvSpPr>
          <p:spPr>
            <a:xfrm>
              <a:off x="4358437" y="299091"/>
              <a:ext cx="467789" cy="587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5080" rIns="1016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800" b="0" i="0" u="none" strike="noStrike" kern="1200" cap="none" spc="0" normalizeH="0" baseline="0" noProof="0" dirty="0">
                  <a:ln>
                    <a:noFill/>
                  </a:ln>
                  <a:solidFill>
                    <a:prstClr val="black">
                      <a:hueOff val="0"/>
                      <a:satOff val="0"/>
                      <a:lumOff val="0"/>
                      <a:alphaOff val="0"/>
                    </a:prstClr>
                  </a:solidFill>
                  <a:effectLst/>
                  <a:uLnTx/>
                  <a:uFillTx/>
                  <a:latin typeface="Marianne"/>
                  <a:ea typeface="+mn-ea"/>
                  <a:cs typeface="+mn-cs"/>
                </a:rPr>
                <a:t>T0 projets ciblés</a:t>
              </a:r>
            </a:p>
          </p:txBody>
        </p:sp>
      </p:grpSp>
      <p:grpSp>
        <p:nvGrpSpPr>
          <p:cNvPr id="12" name="Groupe 11"/>
          <p:cNvGrpSpPr/>
          <p:nvPr/>
        </p:nvGrpSpPr>
        <p:grpSpPr>
          <a:xfrm>
            <a:off x="4060786" y="1179571"/>
            <a:ext cx="479784" cy="479784"/>
            <a:chOff x="3878653" y="352774"/>
            <a:chExt cx="479784" cy="479784"/>
          </a:xfrm>
        </p:grpSpPr>
        <p:sp>
          <p:nvSpPr>
            <p:cNvPr id="19" name="Ellipse 18"/>
            <p:cNvSpPr/>
            <p:nvPr/>
          </p:nvSpPr>
          <p:spPr>
            <a:xfrm>
              <a:off x="3878653" y="352774"/>
              <a:ext cx="479784" cy="47978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Ellipse 16"/>
            <p:cNvSpPr txBox="1"/>
            <p:nvPr/>
          </p:nvSpPr>
          <p:spPr>
            <a:xfrm>
              <a:off x="3948916" y="423037"/>
              <a:ext cx="339258" cy="339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Marianne"/>
                  <a:ea typeface="+mn-ea"/>
                  <a:cs typeface="+mn-cs"/>
                </a:rPr>
                <a:t>1 mai 2023</a:t>
              </a:r>
            </a:p>
          </p:txBody>
        </p:sp>
      </p:grpSp>
      <p:grpSp>
        <p:nvGrpSpPr>
          <p:cNvPr id="13" name="Groupe 12"/>
          <p:cNvGrpSpPr/>
          <p:nvPr/>
        </p:nvGrpSpPr>
        <p:grpSpPr>
          <a:xfrm>
            <a:off x="5560112" y="1000071"/>
            <a:ext cx="959568" cy="838783"/>
            <a:chOff x="5377979" y="173274"/>
            <a:chExt cx="959568" cy="838783"/>
          </a:xfrm>
        </p:grpSpPr>
        <p:sp>
          <p:nvSpPr>
            <p:cNvPr id="17" name="Flèche droite 16"/>
            <p:cNvSpPr/>
            <p:nvPr/>
          </p:nvSpPr>
          <p:spPr>
            <a:xfrm>
              <a:off x="5377979" y="173274"/>
              <a:ext cx="959568" cy="838783"/>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Flèche droite 18"/>
            <p:cNvSpPr txBox="1"/>
            <p:nvPr/>
          </p:nvSpPr>
          <p:spPr>
            <a:xfrm>
              <a:off x="5617871" y="299091"/>
              <a:ext cx="467789" cy="587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5080" rIns="1016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800" b="0" i="0" u="none" strike="noStrike" kern="1200" cap="none" spc="0" normalizeH="0" baseline="0" noProof="0" dirty="0">
                  <a:ln>
                    <a:noFill/>
                  </a:ln>
                  <a:solidFill>
                    <a:prstClr val="black">
                      <a:hueOff val="0"/>
                      <a:satOff val="0"/>
                      <a:lumOff val="0"/>
                      <a:alphaOff val="0"/>
                    </a:prstClr>
                  </a:solidFill>
                  <a:effectLst/>
                  <a:uLnTx/>
                  <a:uFillTx/>
                  <a:latin typeface="Marianne"/>
                  <a:ea typeface="+mn-ea"/>
                  <a:cs typeface="+mn-cs"/>
                </a:rPr>
                <a:t>Appel à projet</a:t>
              </a:r>
            </a:p>
          </p:txBody>
        </p:sp>
      </p:grpSp>
      <p:grpSp>
        <p:nvGrpSpPr>
          <p:cNvPr id="14" name="Groupe 13"/>
          <p:cNvGrpSpPr/>
          <p:nvPr/>
        </p:nvGrpSpPr>
        <p:grpSpPr>
          <a:xfrm>
            <a:off x="5320220" y="1179571"/>
            <a:ext cx="479784" cy="479784"/>
            <a:chOff x="5138087" y="352774"/>
            <a:chExt cx="479784" cy="479784"/>
          </a:xfrm>
        </p:grpSpPr>
        <p:sp>
          <p:nvSpPr>
            <p:cNvPr id="15" name="Ellipse 14"/>
            <p:cNvSpPr/>
            <p:nvPr/>
          </p:nvSpPr>
          <p:spPr>
            <a:xfrm>
              <a:off x="5138087" y="352774"/>
              <a:ext cx="479784" cy="47978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Ellipse 20"/>
            <p:cNvSpPr txBox="1"/>
            <p:nvPr/>
          </p:nvSpPr>
          <p:spPr>
            <a:xfrm>
              <a:off x="5208350" y="423037"/>
              <a:ext cx="339258" cy="339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Marianne"/>
                  <a:ea typeface="+mn-ea"/>
                  <a:cs typeface="+mn-cs"/>
                </a:rPr>
                <a:t>19 </a:t>
              </a:r>
              <a:r>
                <a:rPr kumimoji="0" lang="fr-FR" sz="800" b="0" i="0" u="none" strike="noStrike" kern="1200" cap="none" spc="0" normalizeH="0" baseline="0" noProof="0" dirty="0" err="1">
                  <a:ln>
                    <a:noFill/>
                  </a:ln>
                  <a:solidFill>
                    <a:prstClr val="white"/>
                  </a:solidFill>
                  <a:effectLst/>
                  <a:uLnTx/>
                  <a:uFillTx/>
                  <a:latin typeface="Marianne"/>
                  <a:ea typeface="+mn-ea"/>
                  <a:cs typeface="+mn-cs"/>
                </a:rPr>
                <a:t>dec</a:t>
              </a:r>
              <a:r>
                <a:rPr kumimoji="0" lang="fr-FR" sz="800" b="0" i="0" u="none" strike="noStrike" kern="1200" cap="none" spc="0" normalizeH="0" baseline="0" noProof="0" dirty="0">
                  <a:ln>
                    <a:noFill/>
                  </a:ln>
                  <a:solidFill>
                    <a:prstClr val="white"/>
                  </a:solidFill>
                  <a:effectLst/>
                  <a:uLnTx/>
                  <a:uFillTx/>
                  <a:latin typeface="Marianne"/>
                  <a:ea typeface="+mn-ea"/>
                  <a:cs typeface="+mn-cs"/>
                </a:rPr>
                <a:t> 2023</a:t>
              </a:r>
            </a:p>
          </p:txBody>
        </p:sp>
      </p:grpSp>
      <p:pic>
        <p:nvPicPr>
          <p:cNvPr id="33" name="Image 32">
            <a:extLst>
              <a:ext uri="{FF2B5EF4-FFF2-40B4-BE49-F238E27FC236}">
                <a16:creationId xmlns:a16="http://schemas.microsoft.com/office/drawing/2014/main" id="{1A3E2DA9-B73A-E984-79F8-8CDE66607F91}"/>
              </a:ext>
            </a:extLst>
          </p:cNvPr>
          <p:cNvPicPr>
            <a:picLocks noChangeAspect="1"/>
          </p:cNvPicPr>
          <p:nvPr/>
        </p:nvPicPr>
        <p:blipFill>
          <a:blip r:embed="rId3"/>
          <a:stretch>
            <a:fillRect/>
          </a:stretch>
        </p:blipFill>
        <p:spPr>
          <a:xfrm>
            <a:off x="6686585" y="509433"/>
            <a:ext cx="2419350" cy="869164"/>
          </a:xfrm>
          <a:prstGeom prst="rect">
            <a:avLst/>
          </a:prstGeom>
        </p:spPr>
      </p:pic>
      <p:sp>
        <p:nvSpPr>
          <p:cNvPr id="34" name="ZoneTexte 33">
            <a:extLst>
              <a:ext uri="{FF2B5EF4-FFF2-40B4-BE49-F238E27FC236}">
                <a16:creationId xmlns:a16="http://schemas.microsoft.com/office/drawing/2014/main" id="{01603404-CFE4-4730-A032-D3C337837325}"/>
              </a:ext>
            </a:extLst>
          </p:cNvPr>
          <p:cNvSpPr txBox="1"/>
          <p:nvPr/>
        </p:nvSpPr>
        <p:spPr>
          <a:xfrm>
            <a:off x="14868" y="1840182"/>
            <a:ext cx="6719147" cy="646331"/>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 projets ciblés : 38.5 M€  (Recrutement de 104 doctorants, 67 post doc)</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projet gouvernance : 2M€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AAP Photonique, SES/SHS, Réseaux </a:t>
            </a:r>
          </a:p>
        </p:txBody>
      </p:sp>
      <p:sp>
        <p:nvSpPr>
          <p:cNvPr id="35" name="Rectangle 34"/>
          <p:cNvSpPr/>
          <p:nvPr/>
        </p:nvSpPr>
        <p:spPr>
          <a:xfrm>
            <a:off x="5919614" y="2013387"/>
            <a:ext cx="1072922" cy="307777"/>
          </a:xfrm>
          <a:prstGeom prst="rect">
            <a:avLst/>
          </a:prstGeom>
        </p:spPr>
        <p:txBody>
          <a:bodyPr wrap="non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venir"/>
                <a:ea typeface="+mn-ea"/>
                <a:cs typeface="+mn-cs"/>
              </a:rPr>
              <a:t>Total 54 M€</a:t>
            </a:r>
          </a:p>
        </p:txBody>
      </p:sp>
      <p:grpSp>
        <p:nvGrpSpPr>
          <p:cNvPr id="37" name="Groupe 36"/>
          <p:cNvGrpSpPr/>
          <p:nvPr/>
        </p:nvGrpSpPr>
        <p:grpSpPr>
          <a:xfrm>
            <a:off x="183927" y="1190181"/>
            <a:ext cx="479784" cy="479784"/>
            <a:chOff x="1795" y="352774"/>
            <a:chExt cx="479784" cy="479784"/>
          </a:xfrm>
        </p:grpSpPr>
        <p:sp>
          <p:nvSpPr>
            <p:cNvPr id="38" name="Ellipse 37"/>
            <p:cNvSpPr/>
            <p:nvPr/>
          </p:nvSpPr>
          <p:spPr>
            <a:xfrm>
              <a:off x="1795" y="352774"/>
              <a:ext cx="479784" cy="47978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Ellipse 4"/>
            <p:cNvSpPr txBox="1"/>
            <p:nvPr/>
          </p:nvSpPr>
          <p:spPr>
            <a:xfrm>
              <a:off x="72058" y="423037"/>
              <a:ext cx="339258" cy="339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Marianne"/>
                  <a:ea typeface="+mn-ea"/>
                  <a:cs typeface="+mn-cs"/>
                </a:rPr>
                <a:t>28 sept 2021</a:t>
              </a:r>
            </a:p>
          </p:txBody>
        </p:sp>
      </p:grpSp>
      <p:pic>
        <p:nvPicPr>
          <p:cNvPr id="64" name="Image 63"/>
          <p:cNvPicPr>
            <a:picLocks noChangeAspect="1"/>
          </p:cNvPicPr>
          <p:nvPr/>
        </p:nvPicPr>
        <p:blipFill>
          <a:blip r:embed="rId4"/>
          <a:stretch>
            <a:fillRect/>
          </a:stretch>
        </p:blipFill>
        <p:spPr>
          <a:xfrm>
            <a:off x="446436" y="2474580"/>
            <a:ext cx="8170500" cy="2272133"/>
          </a:xfrm>
          <a:prstGeom prst="rect">
            <a:avLst/>
          </a:prstGeom>
        </p:spPr>
      </p:pic>
    </p:spTree>
    <p:extLst>
      <p:ext uri="{BB962C8B-B14F-4D97-AF65-F5344CB8AC3E}">
        <p14:creationId xmlns:p14="http://schemas.microsoft.com/office/powerpoint/2010/main" val="3603827024"/>
      </p:ext>
    </p:extLst>
  </p:cSld>
  <p:clrMapOvr>
    <a:masterClrMapping/>
  </p:clrMapOvr>
</p:sld>
</file>

<file path=ppt/theme/theme1.xml><?xml version="1.0" encoding="utf-8"?>
<a:theme xmlns:a="http://schemas.openxmlformats.org/drawingml/2006/main" name="FRANCE 2030">
  <a:themeElements>
    <a:clrScheme name="FRANCE 2030">
      <a:dk1>
        <a:sysClr val="windowText" lastClr="000000"/>
      </a:dk1>
      <a:lt1>
        <a:sysClr val="window" lastClr="FFFFFF"/>
      </a:lt1>
      <a:dk2>
        <a:srgbClr val="FFFFFF"/>
      </a:dk2>
      <a:lt2>
        <a:srgbClr val="FFFFFF"/>
      </a:lt2>
      <a:accent1>
        <a:srgbClr val="000091"/>
      </a:accent1>
      <a:accent2>
        <a:srgbClr val="E1000F"/>
      </a:accent2>
      <a:accent3>
        <a:srgbClr val="808080"/>
      </a:accent3>
      <a:accent4>
        <a:srgbClr val="FFFFFF"/>
      </a:accent4>
      <a:accent5>
        <a:srgbClr val="FFFFFF"/>
      </a:accent5>
      <a:accent6>
        <a:srgbClr val="FFFFFF"/>
      </a:accent6>
      <a:hlink>
        <a:srgbClr val="000000"/>
      </a:hlink>
      <a:folHlink>
        <a:srgbClr val="000000"/>
      </a:folHlink>
    </a:clrScheme>
    <a:fontScheme name="Marianne - Marianne">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ED9A0670-90C4-8144-B6AC-44E11E9F5567}" vid="{B7E408B2-8418-294D-A1C7-5F989E3A69FB}"/>
    </a:ext>
  </a:extLst>
</a:theme>
</file>

<file path=ppt/theme/theme2.xml><?xml version="1.0" encoding="utf-8"?>
<a:theme xmlns:a="http://schemas.openxmlformats.org/drawingml/2006/main" name="1_FRANCE 2030">
  <a:themeElements>
    <a:clrScheme name="FRANCE 2030">
      <a:dk1>
        <a:sysClr val="windowText" lastClr="000000"/>
      </a:dk1>
      <a:lt1>
        <a:sysClr val="window" lastClr="FFFFFF"/>
      </a:lt1>
      <a:dk2>
        <a:srgbClr val="FFFFFF"/>
      </a:dk2>
      <a:lt2>
        <a:srgbClr val="FFFFFF"/>
      </a:lt2>
      <a:accent1>
        <a:srgbClr val="000091"/>
      </a:accent1>
      <a:accent2>
        <a:srgbClr val="E1000F"/>
      </a:accent2>
      <a:accent3>
        <a:srgbClr val="808080"/>
      </a:accent3>
      <a:accent4>
        <a:srgbClr val="FFFFFF"/>
      </a:accent4>
      <a:accent5>
        <a:srgbClr val="FFFFFF"/>
      </a:accent5>
      <a:accent6>
        <a:srgbClr val="FFFFFF"/>
      </a:accent6>
      <a:hlink>
        <a:srgbClr val="000000"/>
      </a:hlink>
      <a:folHlink>
        <a:srgbClr val="000000"/>
      </a:folHlink>
    </a:clrScheme>
    <a:fontScheme name="Marianne - Marianne">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ED9A0670-90C4-8144-B6AC-44E11E9F5567}" vid="{B7E408B2-8418-294D-A1C7-5F989E3A69FB}"/>
    </a:ext>
  </a:extLst>
</a:theme>
</file>

<file path=ppt/theme/theme3.xml><?xml version="1.0" encoding="utf-8"?>
<a:theme xmlns:a="http://schemas.openxmlformats.org/drawingml/2006/main" name="2_FRANCE 2030">
  <a:themeElements>
    <a:clrScheme name="FRANCE 2030">
      <a:dk1>
        <a:sysClr val="windowText" lastClr="000000"/>
      </a:dk1>
      <a:lt1>
        <a:sysClr val="window" lastClr="FFFFFF"/>
      </a:lt1>
      <a:dk2>
        <a:srgbClr val="FFFFFF"/>
      </a:dk2>
      <a:lt2>
        <a:srgbClr val="FFFFFF"/>
      </a:lt2>
      <a:accent1>
        <a:srgbClr val="000091"/>
      </a:accent1>
      <a:accent2>
        <a:srgbClr val="E1000F"/>
      </a:accent2>
      <a:accent3>
        <a:srgbClr val="808080"/>
      </a:accent3>
      <a:accent4>
        <a:srgbClr val="FFFFFF"/>
      </a:accent4>
      <a:accent5>
        <a:srgbClr val="FFFFFF"/>
      </a:accent5>
      <a:accent6>
        <a:srgbClr val="FFFFFF"/>
      </a:accent6>
      <a:hlink>
        <a:srgbClr val="000000"/>
      </a:hlink>
      <a:folHlink>
        <a:srgbClr val="000000"/>
      </a:folHlink>
    </a:clrScheme>
    <a:fontScheme name="Marianne - Marianne">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ED9A0670-90C4-8144-B6AC-44E11E9F5567}" vid="{B7E408B2-8418-294D-A1C7-5F989E3A69FB}"/>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FRANCE 2030</Template>
  <TotalTime>16447</TotalTime>
  <Words>2131</Words>
  <Application>Microsoft Office PowerPoint</Application>
  <PresentationFormat>Affichage à l'écran (16:9)</PresentationFormat>
  <Paragraphs>327</Paragraphs>
  <Slides>24</Slides>
  <Notes>8</Notes>
  <HiddenSlides>1</HiddenSlides>
  <MMClips>0</MMClips>
  <ScaleCrop>false</ScaleCrop>
  <HeadingPairs>
    <vt:vector size="6" baseType="variant">
      <vt:variant>
        <vt:lpstr>Polices utilisées</vt:lpstr>
      </vt:variant>
      <vt:variant>
        <vt:i4>16</vt:i4>
      </vt:variant>
      <vt:variant>
        <vt:lpstr>Thème</vt:lpstr>
      </vt:variant>
      <vt:variant>
        <vt:i4>3</vt:i4>
      </vt:variant>
      <vt:variant>
        <vt:lpstr>Titres des diapositives</vt:lpstr>
      </vt:variant>
      <vt:variant>
        <vt:i4>24</vt:i4>
      </vt:variant>
    </vt:vector>
  </HeadingPairs>
  <TitlesOfParts>
    <vt:vector size="43" baseType="lpstr">
      <vt:lpstr>Arial</vt:lpstr>
      <vt:lpstr>Arial Black</vt:lpstr>
      <vt:lpstr>Avenir</vt:lpstr>
      <vt:lpstr>Avenir Black</vt:lpstr>
      <vt:lpstr>Avenir Book</vt:lpstr>
      <vt:lpstr>Avenir LT Std 45 Book</vt:lpstr>
      <vt:lpstr>Calibri</vt:lpstr>
      <vt:lpstr>Cambria</vt:lpstr>
      <vt:lpstr>DINOT-Medium</vt:lpstr>
      <vt:lpstr>Marianne</vt:lpstr>
      <vt:lpstr>Marianne Light</vt:lpstr>
      <vt:lpstr>Marianne Medium</vt:lpstr>
      <vt:lpstr>Roboto</vt:lpstr>
      <vt:lpstr>Source Sans Pro</vt:lpstr>
      <vt:lpstr>Verdana</vt:lpstr>
      <vt:lpstr>Wingdings</vt:lpstr>
      <vt:lpstr>FRANCE 2030</vt:lpstr>
      <vt:lpstr>1_FRANCE 2030</vt:lpstr>
      <vt:lpstr>2_FRANCE 2030</vt:lpstr>
      <vt:lpstr>Présentation PowerPoint</vt:lpstr>
      <vt:lpstr>Agenda</vt:lpstr>
      <vt:lpstr>Présentation PowerPoint</vt:lpstr>
      <vt:lpstr>Contexte général : PIA4 et Stratégie Nationale sur les réseaux du Futur</vt:lpstr>
      <vt:lpstr>Vision stratégique – Réseaux du Futur</vt:lpstr>
      <vt:lpstr>Vers des services multi-sectoriels dans les écosystèmes</vt:lpstr>
      <vt:lpstr>Structuration du programme</vt:lpstr>
      <vt:lpstr>Informations générales</vt:lpstr>
      <vt:lpstr>La structuration en projets</vt:lpstr>
      <vt:lpstr>Présentation PowerPoint</vt:lpstr>
      <vt:lpstr>Présentation PowerPoint</vt:lpstr>
      <vt:lpstr>System level performance </vt:lpstr>
      <vt:lpstr>NF-FPNG French Network of Test Platforms for the Next Generation of Mobile Communications </vt:lpstr>
      <vt:lpstr>NF-FPNG French Network of Test Platforms for the Next Generation of Mobile Communications </vt:lpstr>
      <vt:lpstr>Présentation PowerPoint</vt:lpstr>
      <vt:lpstr>Contexte de l’AAP</vt:lpstr>
      <vt:lpstr>Contexte de l’AAP</vt:lpstr>
      <vt:lpstr>AAP en 2 phases, 3 étapes</vt:lpstr>
      <vt:lpstr>Principales caractéristiques des projets déposés en phase 1</vt:lpstr>
      <vt:lpstr>Format de la lettre d’intention</vt:lpstr>
      <vt:lpstr>Dates importantes</vt:lpstr>
      <vt:lpstr>Soutien au montage de projets</vt:lpstr>
      <vt:lpstr>Soutien au montage de projets</vt:lpstr>
      <vt:lpstr>Présentation PowerPoint</vt:lpstr>
    </vt:vector>
  </TitlesOfParts>
  <Manager>FRANCE 2030</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2 lignes maximum</dc:title>
  <dc:subject>FRANCE 2030</dc:subject>
  <dc:creator>Martial Kurtz</dc:creator>
  <cp:lastModifiedBy>LATTRON Aurelie</cp:lastModifiedBy>
  <cp:revision>751</cp:revision>
  <dcterms:created xsi:type="dcterms:W3CDTF">2023-07-26T21:32:17Z</dcterms:created>
  <dcterms:modified xsi:type="dcterms:W3CDTF">2024-12-05T14:15:30Z</dcterms:modified>
</cp:coreProperties>
</file>